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Lst>
  <p:notesMasterIdLst>
    <p:notesMasterId r:id="rId10"/>
  </p:notesMasterIdLst>
  <p:handoutMasterIdLst>
    <p:handoutMasterId r:id="rId11"/>
  </p:handoutMasterIdLst>
  <p:sldIdLst>
    <p:sldId id="256" r:id="rId2"/>
    <p:sldId id="262" r:id="rId3"/>
    <p:sldId id="263" r:id="rId4"/>
    <p:sldId id="264" r:id="rId5"/>
    <p:sldId id="265" r:id="rId6"/>
    <p:sldId id="267" r:id="rId7"/>
    <p:sldId id="266" r:id="rId8"/>
    <p:sldId id="268"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ke limbuko" initials="ml" lastIdx="4" clrIdx="0">
    <p:extLst>
      <p:ext uri="{19B8F6BF-5375-455C-9EA6-DF929625EA0E}">
        <p15:presenceInfo xmlns:p15="http://schemas.microsoft.com/office/powerpoint/2012/main" userId="mike limbuk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8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4-09T11:14:06.429" idx="2">
    <p:pos x="5310" y="234"/>
    <p:text>La configuration conflictuelle classique entre éleveurs et agriculteurs n’explique pas, à elle seule, l’ensemble des violences contre les peuples eleveurs et/ou les populations locales.</p:text>
    <p:extLst>
      <p:ext uri="{C676402C-5697-4E1C-873F-D02D1690AC5C}">
        <p15:threadingInfo xmlns:p15="http://schemas.microsoft.com/office/powerpoint/2012/main" timeZoneBias="-60"/>
      </p:ext>
    </p:extLst>
  </p:cm>
  <p:cm authorId="1" dt="2019-04-09T11:31:37.794" idx="3">
    <p:pos x="5256" y="1908"/>
    <p:text>De suite de leurs déplacements réguliers en brousse, les peuples éleveurs sont souvent accusés, par les communautés locales, d’entretenir des liens avec des groupes armés, leur fournissant des informations, la nourriture et même de s’allier avec eux pour commettre des exactions.</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4-09T12:07:21.956" idx="4">
    <p:pos x="4725" y="1044"/>
    <p:text>Bien que le pastoralisme soit une source de richesse considérable, de nombreux conflits émergent dans le sillage des troupeaux. Conflits qui relèvent habituellement de la compétition pour l’eau et les pâturages. En RDC, ils prennent une tournure plus complexe pour deux raisons : les écosystèmes pastoraux ne s’arrêtent pas aux frontières des Etats et la transhumance ouvre de nouveaux fronts pionniers en Afrique centrale.</p:text>
    <p:extLst>
      <p:ext uri="{C676402C-5697-4E1C-873F-D02D1690AC5C}">
        <p15:threadingInfo xmlns:p15="http://schemas.microsoft.com/office/powerpoint/2012/main" timeZoneBias="-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099BEC-5870-4CB6-8B32-9124A3AB50F6}" type="datetime1">
              <a:rPr lang="fr-FR" smtClean="0"/>
              <a:t>09.04.19</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ECA271F-9593-45CE-89D3-1EBA9D7E55F9}" type="slidenum">
              <a:rPr lang="fr-FR" smtClean="0"/>
              <a:t>‹N°›</a:t>
            </a:fld>
            <a:endParaRPr lang="fr-FR"/>
          </a:p>
        </p:txBody>
      </p:sp>
    </p:spTree>
    <p:extLst>
      <p:ext uri="{BB962C8B-B14F-4D97-AF65-F5344CB8AC3E}">
        <p14:creationId xmlns:p14="http://schemas.microsoft.com/office/powerpoint/2010/main" val="185603635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5FF926-3C74-4398-9B46-9D22D7E9CBEA}" type="datetime1">
              <a:rPr lang="fr-FR" smtClean="0"/>
              <a:t>09.04.19</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F94C27-83E9-4CEA-911C-AE2897F1EE46}" type="slidenum">
              <a:rPr lang="fr-FR" smtClean="0"/>
              <a:t>‹N°›</a:t>
            </a:fld>
            <a:endParaRPr lang="fr-FR"/>
          </a:p>
        </p:txBody>
      </p:sp>
    </p:spTree>
    <p:extLst>
      <p:ext uri="{BB962C8B-B14F-4D97-AF65-F5344CB8AC3E}">
        <p14:creationId xmlns:p14="http://schemas.microsoft.com/office/powerpoint/2010/main" val="1382714104"/>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9F94C27-83E9-4CEA-911C-AE2897F1EE46}" type="slidenum">
              <a:rPr lang="fr-FR" smtClean="0"/>
              <a:t>1</a:t>
            </a:fld>
            <a:endParaRPr lang="fr-FR"/>
          </a:p>
        </p:txBody>
      </p:sp>
      <p:sp>
        <p:nvSpPr>
          <p:cNvPr id="5" name="Espace réservé de la date 4"/>
          <p:cNvSpPr>
            <a:spLocks noGrp="1"/>
          </p:cNvSpPr>
          <p:nvPr>
            <p:ph type="dt" idx="11"/>
          </p:nvPr>
        </p:nvSpPr>
        <p:spPr/>
        <p:txBody>
          <a:bodyPr/>
          <a:lstStyle/>
          <a:p>
            <a:fld id="{5E36DE45-4360-4A86-8800-89CC8139EDBB}" type="datetime1">
              <a:rPr lang="fr-FR" smtClean="0"/>
              <a:t>09.04.19</a:t>
            </a:fld>
            <a:endParaRPr lang="fr-FR"/>
          </a:p>
        </p:txBody>
      </p:sp>
    </p:spTree>
    <p:extLst>
      <p:ext uri="{BB962C8B-B14F-4D97-AF65-F5344CB8AC3E}">
        <p14:creationId xmlns:p14="http://schemas.microsoft.com/office/powerpoint/2010/main" val="3865339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a date 3"/>
          <p:cNvSpPr>
            <a:spLocks noGrp="1"/>
          </p:cNvSpPr>
          <p:nvPr>
            <p:ph type="dt" idx="10"/>
          </p:nvPr>
        </p:nvSpPr>
        <p:spPr/>
        <p:txBody>
          <a:bodyPr/>
          <a:lstStyle/>
          <a:p>
            <a:fld id="{F85FF926-3C74-4398-9B46-9D22D7E9CBEA}" type="datetime1">
              <a:rPr lang="fr-FR" smtClean="0"/>
              <a:t>09.04.19</a:t>
            </a:fld>
            <a:endParaRPr lang="fr-FR"/>
          </a:p>
        </p:txBody>
      </p:sp>
      <p:sp>
        <p:nvSpPr>
          <p:cNvPr id="5" name="Espace réservé du numéro de diapositive 4"/>
          <p:cNvSpPr>
            <a:spLocks noGrp="1"/>
          </p:cNvSpPr>
          <p:nvPr>
            <p:ph type="sldNum" sz="quarter" idx="11"/>
          </p:nvPr>
        </p:nvSpPr>
        <p:spPr/>
        <p:txBody>
          <a:bodyPr/>
          <a:lstStyle/>
          <a:p>
            <a:fld id="{09F94C27-83E9-4CEA-911C-AE2897F1EE46}" type="slidenum">
              <a:rPr lang="fr-FR" smtClean="0"/>
              <a:t>4</a:t>
            </a:fld>
            <a:endParaRPr lang="fr-FR"/>
          </a:p>
        </p:txBody>
      </p:sp>
    </p:spTree>
    <p:extLst>
      <p:ext uri="{BB962C8B-B14F-4D97-AF65-F5344CB8AC3E}">
        <p14:creationId xmlns:p14="http://schemas.microsoft.com/office/powerpoint/2010/main" val="758476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a date 3"/>
          <p:cNvSpPr>
            <a:spLocks noGrp="1"/>
          </p:cNvSpPr>
          <p:nvPr>
            <p:ph type="dt" idx="10"/>
          </p:nvPr>
        </p:nvSpPr>
        <p:spPr/>
        <p:txBody>
          <a:bodyPr/>
          <a:lstStyle/>
          <a:p>
            <a:fld id="{F85FF926-3C74-4398-9B46-9D22D7E9CBEA}" type="datetime1">
              <a:rPr lang="fr-FR" smtClean="0"/>
              <a:t>09.04.19</a:t>
            </a:fld>
            <a:endParaRPr lang="fr-FR"/>
          </a:p>
        </p:txBody>
      </p:sp>
      <p:sp>
        <p:nvSpPr>
          <p:cNvPr id="5" name="Espace réservé du numéro de diapositive 4"/>
          <p:cNvSpPr>
            <a:spLocks noGrp="1"/>
          </p:cNvSpPr>
          <p:nvPr>
            <p:ph type="sldNum" sz="quarter" idx="11"/>
          </p:nvPr>
        </p:nvSpPr>
        <p:spPr/>
        <p:txBody>
          <a:bodyPr/>
          <a:lstStyle/>
          <a:p>
            <a:fld id="{09F94C27-83E9-4CEA-911C-AE2897F1EE46}" type="slidenum">
              <a:rPr lang="fr-FR" smtClean="0"/>
              <a:t>5</a:t>
            </a:fld>
            <a:endParaRPr lang="fr-FR"/>
          </a:p>
        </p:txBody>
      </p:sp>
    </p:spTree>
    <p:extLst>
      <p:ext uri="{BB962C8B-B14F-4D97-AF65-F5344CB8AC3E}">
        <p14:creationId xmlns:p14="http://schemas.microsoft.com/office/powerpoint/2010/main" val="758476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e la date 3"/>
          <p:cNvSpPr>
            <a:spLocks noGrp="1"/>
          </p:cNvSpPr>
          <p:nvPr>
            <p:ph type="dt" idx="10"/>
          </p:nvPr>
        </p:nvSpPr>
        <p:spPr/>
        <p:txBody>
          <a:bodyPr/>
          <a:lstStyle/>
          <a:p>
            <a:fld id="{F85FF926-3C74-4398-9B46-9D22D7E9CBEA}" type="datetime1">
              <a:rPr lang="fr-FR" smtClean="0"/>
              <a:t>09.04.19</a:t>
            </a:fld>
            <a:endParaRPr lang="fr-FR"/>
          </a:p>
        </p:txBody>
      </p:sp>
      <p:sp>
        <p:nvSpPr>
          <p:cNvPr id="5" name="Espace réservé du numéro de diapositive 4"/>
          <p:cNvSpPr>
            <a:spLocks noGrp="1"/>
          </p:cNvSpPr>
          <p:nvPr>
            <p:ph type="sldNum" sz="quarter" idx="11"/>
          </p:nvPr>
        </p:nvSpPr>
        <p:spPr/>
        <p:txBody>
          <a:bodyPr/>
          <a:lstStyle/>
          <a:p>
            <a:fld id="{09F94C27-83E9-4CEA-911C-AE2897F1EE46}" type="slidenum">
              <a:rPr lang="fr-FR" smtClean="0"/>
              <a:t>6</a:t>
            </a:fld>
            <a:endParaRPr lang="fr-FR"/>
          </a:p>
        </p:txBody>
      </p:sp>
    </p:spTree>
    <p:extLst>
      <p:ext uri="{BB962C8B-B14F-4D97-AF65-F5344CB8AC3E}">
        <p14:creationId xmlns:p14="http://schemas.microsoft.com/office/powerpoint/2010/main" val="758476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pPr>
              <a:defRPr/>
            </a:pPr>
            <a:fld id="{50D4E259-4C39-4534-B1E9-A684EEBF55D8}" type="datetime1">
              <a:rPr lang="fr-FR" smtClean="0"/>
              <a:t>09.04.19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DDE42D6-91D6-4B10-B09B-594C66E7083D}" type="slidenum">
              <a:rPr lang="en-US" altLang="fr-FR" smtClean="0"/>
              <a:pPr/>
              <a:t>‹N°›</a:t>
            </a:fld>
            <a:endParaRPr lang="en-US" altLang="fr-FR"/>
          </a:p>
        </p:txBody>
      </p:sp>
    </p:spTree>
    <p:extLst>
      <p:ext uri="{BB962C8B-B14F-4D97-AF65-F5344CB8AC3E}">
        <p14:creationId xmlns:p14="http://schemas.microsoft.com/office/powerpoint/2010/main" val="3466634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pPr>
              <a:defRPr/>
            </a:pPr>
            <a:fld id="{C62E8EC3-E8B7-4601-9891-A01B290D20B5}" type="datetime1">
              <a:rPr lang="fr-FR" smtClean="0"/>
              <a:t>09.04.19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9817C64-3847-4F65-A3B4-E751F385BC25}" type="slidenum">
              <a:rPr lang="en-US" altLang="fr-FR" smtClean="0"/>
              <a:pPr/>
              <a:t>‹N°›</a:t>
            </a:fld>
            <a:endParaRPr lang="en-US" altLang="fr-FR"/>
          </a:p>
        </p:txBody>
      </p:sp>
    </p:spTree>
    <p:extLst>
      <p:ext uri="{BB962C8B-B14F-4D97-AF65-F5344CB8AC3E}">
        <p14:creationId xmlns:p14="http://schemas.microsoft.com/office/powerpoint/2010/main" val="497660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pPr>
              <a:defRPr/>
            </a:pPr>
            <a:fld id="{18D3542E-3CF5-4850-9A69-DC08CF2A0A62}" type="datetime1">
              <a:rPr lang="fr-FR" smtClean="0"/>
              <a:t>09.04.19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9817C64-3847-4F65-A3B4-E751F385BC25}" type="slidenum">
              <a:rPr lang="en-US" altLang="fr-FR" smtClean="0"/>
              <a:pPr/>
              <a:t>‹N°›</a:t>
            </a:fld>
            <a:endParaRPr lang="en-US" altLang="fr-F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317438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pPr>
              <a:defRPr/>
            </a:pPr>
            <a:fld id="{6FCDEC30-EF35-4CFD-BA71-CA666D11E3DF}" type="datetime1">
              <a:rPr lang="fr-FR" smtClean="0"/>
              <a:t>09.04.19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9817C64-3847-4F65-A3B4-E751F385BC25}" type="slidenum">
              <a:rPr lang="en-US" altLang="fr-FR" smtClean="0"/>
              <a:pPr/>
              <a:t>‹N°›</a:t>
            </a:fld>
            <a:endParaRPr lang="en-US" altLang="fr-FR"/>
          </a:p>
        </p:txBody>
      </p:sp>
    </p:spTree>
    <p:extLst>
      <p:ext uri="{BB962C8B-B14F-4D97-AF65-F5344CB8AC3E}">
        <p14:creationId xmlns:p14="http://schemas.microsoft.com/office/powerpoint/2010/main" val="16912726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pPr>
              <a:defRPr/>
            </a:pPr>
            <a:fld id="{164C5762-22EC-46D0-91DB-7C276E6ABCB3}" type="datetime1">
              <a:rPr lang="fr-FR" smtClean="0"/>
              <a:t>09.04.19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9817C64-3847-4F65-A3B4-E751F385BC25}" type="slidenum">
              <a:rPr lang="en-US" altLang="fr-FR" smtClean="0"/>
              <a:pPr/>
              <a:t>‹N°›</a:t>
            </a:fld>
            <a:endParaRPr lang="en-US" altLang="fr-F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512220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pPr>
              <a:defRPr/>
            </a:pPr>
            <a:fld id="{C9765AF0-8602-47D9-BFB7-F01BCFA86F70}" type="datetime1">
              <a:rPr lang="fr-FR" smtClean="0"/>
              <a:t>09.04.19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9817C64-3847-4F65-A3B4-E751F385BC25}" type="slidenum">
              <a:rPr lang="en-US" altLang="fr-FR" smtClean="0"/>
              <a:pPr/>
              <a:t>‹N°›</a:t>
            </a:fld>
            <a:endParaRPr lang="en-US" altLang="fr-FR"/>
          </a:p>
        </p:txBody>
      </p:sp>
    </p:spTree>
    <p:extLst>
      <p:ext uri="{BB962C8B-B14F-4D97-AF65-F5344CB8AC3E}">
        <p14:creationId xmlns:p14="http://schemas.microsoft.com/office/powerpoint/2010/main" val="12422174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a:defRPr/>
            </a:pPr>
            <a:fld id="{D1BA0887-6D06-441F-BC4A-F54F2163C654}" type="datetime1">
              <a:rPr lang="fr-FR" smtClean="0"/>
              <a:t>09.04.19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31E807B-D2C3-48DE-BA9D-9DAC5C68D653}" type="slidenum">
              <a:rPr lang="en-US" altLang="fr-FR" smtClean="0"/>
              <a:pPr/>
              <a:t>‹N°›</a:t>
            </a:fld>
            <a:endParaRPr lang="en-US" altLang="fr-FR"/>
          </a:p>
        </p:txBody>
      </p:sp>
    </p:spTree>
    <p:extLst>
      <p:ext uri="{BB962C8B-B14F-4D97-AF65-F5344CB8AC3E}">
        <p14:creationId xmlns:p14="http://schemas.microsoft.com/office/powerpoint/2010/main" val="34754869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a:defRPr/>
            </a:pPr>
            <a:fld id="{9BD6F475-E85B-47AE-9605-2572D550F740}" type="datetime1">
              <a:rPr lang="fr-FR" smtClean="0"/>
              <a:t>09.04.19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C9DF2B-0E16-4E07-8911-C7D63149DFCE}" type="slidenum">
              <a:rPr lang="en-US" altLang="fr-FR" smtClean="0"/>
              <a:pPr/>
              <a:t>‹N°›</a:t>
            </a:fld>
            <a:endParaRPr lang="en-US" altLang="fr-FR"/>
          </a:p>
        </p:txBody>
      </p:sp>
    </p:spTree>
    <p:extLst>
      <p:ext uri="{BB962C8B-B14F-4D97-AF65-F5344CB8AC3E}">
        <p14:creationId xmlns:p14="http://schemas.microsoft.com/office/powerpoint/2010/main" val="786850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a:defRPr/>
            </a:pPr>
            <a:fld id="{4ED8BC33-C4DC-49D4-91E2-AF543BEB2E3C}" type="datetime1">
              <a:rPr lang="fr-FR" smtClean="0"/>
              <a:t>09.04.19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6DD0D1-05DA-43A6-8481-3B4E56080CAB}" type="slidenum">
              <a:rPr lang="en-US" altLang="fr-FR" smtClean="0"/>
              <a:pPr/>
              <a:t>‹N°›</a:t>
            </a:fld>
            <a:endParaRPr lang="en-US" altLang="fr-FR"/>
          </a:p>
        </p:txBody>
      </p:sp>
    </p:spTree>
    <p:extLst>
      <p:ext uri="{BB962C8B-B14F-4D97-AF65-F5344CB8AC3E}">
        <p14:creationId xmlns:p14="http://schemas.microsoft.com/office/powerpoint/2010/main" val="3393479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pPr>
              <a:defRPr/>
            </a:pPr>
            <a:fld id="{2B62981F-0592-450A-A8E6-3217F9912620}" type="datetime1">
              <a:rPr lang="fr-FR" smtClean="0"/>
              <a:t>09.04.19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0C85864-B8DC-4788-8FC7-0E31A7FAF774}" type="slidenum">
              <a:rPr lang="en-US" altLang="fr-FR" smtClean="0"/>
              <a:pPr/>
              <a:t>‹N°›</a:t>
            </a:fld>
            <a:endParaRPr lang="en-US" altLang="fr-FR"/>
          </a:p>
        </p:txBody>
      </p:sp>
    </p:spTree>
    <p:extLst>
      <p:ext uri="{BB962C8B-B14F-4D97-AF65-F5344CB8AC3E}">
        <p14:creationId xmlns:p14="http://schemas.microsoft.com/office/powerpoint/2010/main" val="441786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pPr>
              <a:defRPr/>
            </a:pPr>
            <a:fld id="{B9D84EA3-8973-44C9-8369-999CEC69B582}" type="datetime1">
              <a:rPr lang="fr-FR" smtClean="0"/>
              <a:t>09.04.19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C396E341-ABE4-440B-8486-53E30D502361}" type="slidenum">
              <a:rPr lang="en-US" altLang="fr-FR" smtClean="0"/>
              <a:pPr/>
              <a:t>‹N°›</a:t>
            </a:fld>
            <a:endParaRPr lang="en-US" altLang="fr-FR"/>
          </a:p>
        </p:txBody>
      </p:sp>
    </p:spTree>
    <p:extLst>
      <p:ext uri="{BB962C8B-B14F-4D97-AF65-F5344CB8AC3E}">
        <p14:creationId xmlns:p14="http://schemas.microsoft.com/office/powerpoint/2010/main" val="210807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pPr>
              <a:defRPr/>
            </a:pPr>
            <a:fld id="{7E4D1371-80F0-4086-9103-B5F350BE90A0}" type="datetime1">
              <a:rPr lang="fr-FR" smtClean="0"/>
              <a:t>09.04.19</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19A2F1F0-3DC2-4568-9E1B-70407FABA9D0}" type="slidenum">
              <a:rPr lang="en-US" altLang="fr-FR" smtClean="0"/>
              <a:pPr/>
              <a:t>‹N°›</a:t>
            </a:fld>
            <a:endParaRPr lang="en-US" altLang="fr-FR"/>
          </a:p>
        </p:txBody>
      </p:sp>
    </p:spTree>
    <p:extLst>
      <p:ext uri="{BB962C8B-B14F-4D97-AF65-F5344CB8AC3E}">
        <p14:creationId xmlns:p14="http://schemas.microsoft.com/office/powerpoint/2010/main" val="1191989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pPr>
              <a:defRPr/>
            </a:pPr>
            <a:fld id="{3EBCFF02-8F7F-494A-A9CB-46C069761E9F}" type="datetime1">
              <a:rPr lang="fr-FR" smtClean="0"/>
              <a:t>09.04.19</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916AF41-4569-4F31-BAE4-5A07F01A9710}" type="slidenum">
              <a:rPr lang="en-US" altLang="fr-FR" smtClean="0"/>
              <a:pPr/>
              <a:t>‹N°›</a:t>
            </a:fld>
            <a:endParaRPr lang="en-US" altLang="fr-FR"/>
          </a:p>
        </p:txBody>
      </p:sp>
    </p:spTree>
    <p:extLst>
      <p:ext uri="{BB962C8B-B14F-4D97-AF65-F5344CB8AC3E}">
        <p14:creationId xmlns:p14="http://schemas.microsoft.com/office/powerpoint/2010/main" val="2094763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46D7AF5-DDBE-4B96-AA57-15580D075812}" type="datetime1">
              <a:rPr lang="fr-FR" smtClean="0"/>
              <a:t>09.04.19</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60BC023-8C7A-4DC7-A697-C107838661AC}" type="slidenum">
              <a:rPr lang="en-US" altLang="fr-FR" smtClean="0"/>
              <a:pPr/>
              <a:t>‹N°›</a:t>
            </a:fld>
            <a:endParaRPr lang="en-US" altLang="fr-FR"/>
          </a:p>
        </p:txBody>
      </p:sp>
    </p:spTree>
    <p:extLst>
      <p:ext uri="{BB962C8B-B14F-4D97-AF65-F5344CB8AC3E}">
        <p14:creationId xmlns:p14="http://schemas.microsoft.com/office/powerpoint/2010/main" val="1457673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pPr>
              <a:defRPr/>
            </a:pPr>
            <a:fld id="{E1ACBBAA-E2CE-46C8-91C0-DB122B667532}" type="datetime1">
              <a:rPr lang="fr-FR" smtClean="0"/>
              <a:t>09.04.19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E0B8B8E-D511-4351-925E-A99DDC7E2D00}" type="slidenum">
              <a:rPr lang="en-US" altLang="fr-FR" smtClean="0"/>
              <a:pPr/>
              <a:t>‹N°›</a:t>
            </a:fld>
            <a:endParaRPr lang="en-US" altLang="fr-FR"/>
          </a:p>
        </p:txBody>
      </p:sp>
    </p:spTree>
    <p:extLst>
      <p:ext uri="{BB962C8B-B14F-4D97-AF65-F5344CB8AC3E}">
        <p14:creationId xmlns:p14="http://schemas.microsoft.com/office/powerpoint/2010/main" val="355288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pPr>
              <a:defRPr/>
            </a:pPr>
            <a:fld id="{383F8332-5038-4948-8F67-4142D6C0F383}" type="datetime1">
              <a:rPr lang="fr-FR" smtClean="0"/>
              <a:t>09.04.19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C3032A0-8B08-46EC-ABD3-F69C7BEAA589}" type="slidenum">
              <a:rPr lang="en-US" altLang="fr-FR" smtClean="0"/>
              <a:pPr/>
              <a:t>‹N°›</a:t>
            </a:fld>
            <a:endParaRPr lang="en-US" altLang="fr-FR"/>
          </a:p>
        </p:txBody>
      </p:sp>
    </p:spTree>
    <p:extLst>
      <p:ext uri="{BB962C8B-B14F-4D97-AF65-F5344CB8AC3E}">
        <p14:creationId xmlns:p14="http://schemas.microsoft.com/office/powerpoint/2010/main" val="2539020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44D5FED-E40F-4653-BEB2-0C55FF88F019}" type="datetime1">
              <a:rPr lang="fr-FR" smtClean="0"/>
              <a:t>09.04.19</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59817C64-3847-4F65-A3B4-E751F385BC25}" type="slidenum">
              <a:rPr lang="en-US" altLang="fr-FR" smtClean="0"/>
              <a:pPr/>
              <a:t>‹N°›</a:t>
            </a:fld>
            <a:endParaRPr lang="en-US" altLang="fr-FR"/>
          </a:p>
        </p:txBody>
      </p:sp>
    </p:spTree>
    <p:extLst>
      <p:ext uri="{BB962C8B-B14F-4D97-AF65-F5344CB8AC3E}">
        <p14:creationId xmlns:p14="http://schemas.microsoft.com/office/powerpoint/2010/main" val="1624980854"/>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 id="2147483766" r:id="rId14"/>
    <p:sldLayoutId id="2147483767" r:id="rId15"/>
    <p:sldLayoutId id="2147483768" r:id="rId16"/>
  </p:sldLayoutIdLst>
  <p:hf hdr="0" ftr="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1008312" y="1556792"/>
            <a:ext cx="7696200" cy="2517775"/>
          </a:xfrm>
        </p:spPr>
        <p:txBody>
          <a:bodyPr>
            <a:noAutofit/>
          </a:bodyPr>
          <a:lstStyle/>
          <a:p>
            <a:pPr algn="ctr"/>
            <a:r>
              <a:rPr lang="fr-FR" altLang="fr-FR" sz="6000" b="1" dirty="0" smtClean="0">
                <a:effectLst>
                  <a:outerShdw blurRad="38100" dist="38100" dir="2700000" algn="tl">
                    <a:srgbClr val="000000">
                      <a:alpha val="43137"/>
                    </a:srgbClr>
                  </a:outerShdw>
                </a:effectLst>
                <a:latin typeface="Arial Narrow" panose="020B0606020202030204" pitchFamily="34" charset="0"/>
              </a:rPr>
              <a:t>Pastoralisme et </a:t>
            </a:r>
            <a:r>
              <a:rPr lang="fr-FR" altLang="fr-FR" sz="6000" b="1" u="sng" dirty="0" smtClean="0">
                <a:effectLst>
                  <a:outerShdw blurRad="38100" dist="38100" dir="2700000" algn="tl">
                    <a:srgbClr val="000000">
                      <a:alpha val="43137"/>
                    </a:srgbClr>
                  </a:outerShdw>
                </a:effectLst>
                <a:latin typeface="Arial Narrow" panose="020B0606020202030204" pitchFamily="34" charset="0"/>
              </a:rPr>
              <a:t>Transhumance en </a:t>
            </a:r>
            <a:r>
              <a:rPr lang="fr-FR" altLang="fr-FR" sz="6000" b="1" u="sng" dirty="0" smtClean="0">
                <a:effectLst>
                  <a:outerShdw blurRad="38100" dist="38100" dir="2700000" algn="tl">
                    <a:srgbClr val="000000">
                      <a:alpha val="43137"/>
                    </a:srgbClr>
                  </a:outerShdw>
                </a:effectLst>
                <a:latin typeface="Arial Narrow" panose="020B0606020202030204" pitchFamily="34" charset="0"/>
              </a:rPr>
              <a:t>RDC</a:t>
            </a:r>
            <a:r>
              <a:rPr lang="fr-FR" altLang="fr-FR" b="1" dirty="0" smtClean="0">
                <a:effectLst>
                  <a:outerShdw blurRad="38100" dist="38100" dir="2700000" algn="tl">
                    <a:srgbClr val="000000">
                      <a:alpha val="43137"/>
                    </a:srgbClr>
                  </a:outerShdw>
                </a:effectLst>
                <a:latin typeface="Arial Narrow" panose="020B0606020202030204" pitchFamily="34" charset="0"/>
              </a:rPr>
              <a:t/>
            </a:r>
            <a:br>
              <a:rPr lang="fr-FR" altLang="fr-FR" b="1" dirty="0" smtClean="0">
                <a:effectLst>
                  <a:outerShdw blurRad="38100" dist="38100" dir="2700000" algn="tl">
                    <a:srgbClr val="000000">
                      <a:alpha val="43137"/>
                    </a:srgbClr>
                  </a:outerShdw>
                </a:effectLst>
                <a:latin typeface="Arial Narrow" panose="020B0606020202030204" pitchFamily="34" charset="0"/>
              </a:rPr>
            </a:br>
            <a:r>
              <a:rPr lang="fr-FR" altLang="fr-FR" sz="5000" dirty="0" smtClean="0">
                <a:effectLst>
                  <a:outerShdw blurRad="38100" dist="38100" dir="2700000" algn="tl">
                    <a:srgbClr val="000000">
                      <a:alpha val="43137"/>
                    </a:srgbClr>
                  </a:outerShdw>
                </a:effectLst>
                <a:latin typeface="Arial Narrow" panose="020B0606020202030204" pitchFamily="34" charset="0"/>
              </a:rPr>
              <a:t>état des lieux</a:t>
            </a:r>
            <a:endParaRPr lang="en-US" altLang="fr-FR" sz="5000" b="1" dirty="0" smtClean="0">
              <a:effectLst>
                <a:outerShdw blurRad="38100" dist="38100" dir="2700000" algn="tl">
                  <a:srgbClr val="000000">
                    <a:alpha val="43137"/>
                  </a:srgbClr>
                </a:outerShdw>
              </a:effectLst>
              <a:latin typeface="Arial Narrow" panose="020B0606020202030204" pitchFamily="34" charset="0"/>
            </a:endParaRPr>
          </a:p>
        </p:txBody>
      </p:sp>
      <p:sp>
        <p:nvSpPr>
          <p:cNvPr id="2051" name="ZoneTexte 3"/>
          <p:cNvSpPr txBox="1">
            <a:spLocks noChangeArrowheads="1"/>
          </p:cNvSpPr>
          <p:nvPr/>
        </p:nvSpPr>
        <p:spPr bwMode="auto">
          <a:xfrm>
            <a:off x="4593716" y="4412330"/>
            <a:ext cx="4110796"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fr-FR" altLang="fr-FR" sz="2400" b="1" dirty="0" smtClean="0">
                <a:effectLst>
                  <a:outerShdw blurRad="38100" dist="38100" dir="2700000" algn="tl">
                    <a:srgbClr val="000000">
                      <a:alpha val="43137"/>
                    </a:srgbClr>
                  </a:outerShdw>
                </a:effectLst>
                <a:latin typeface="Arial Narrow" panose="020B0606020202030204" pitchFamily="34" charset="0"/>
              </a:rPr>
              <a:t>MBANGAMA MOKE Grâce</a:t>
            </a:r>
          </a:p>
          <a:p>
            <a:r>
              <a:rPr lang="fr-FR" altLang="fr-FR" sz="2000" i="1" dirty="0" smtClean="0">
                <a:latin typeface="Arial Narrow" panose="020B0606020202030204" pitchFamily="34" charset="0"/>
              </a:rPr>
              <a:t>Chef de Bureau Cultures Vivrières</a:t>
            </a:r>
          </a:p>
          <a:p>
            <a:r>
              <a:rPr lang="fr-FR" altLang="fr-FR" sz="2000" i="1" dirty="0" smtClean="0">
                <a:latin typeface="Arial Narrow" panose="020B0606020202030204" pitchFamily="34" charset="0"/>
              </a:rPr>
              <a:t>Ministère de l’Agriculture</a:t>
            </a:r>
          </a:p>
          <a:p>
            <a:r>
              <a:rPr lang="fr-FR" altLang="fr-FR" sz="2000" i="1" dirty="0" smtClean="0">
                <a:latin typeface="Arial Narrow" panose="020B0606020202030204" pitchFamily="34" charset="0"/>
              </a:rPr>
              <a:t>République Démocratique du Congo</a:t>
            </a:r>
            <a:endParaRPr lang="en-US" altLang="fr-FR" sz="2000" i="1" dirty="0">
              <a:latin typeface="Arial Narrow" panose="020B0606020202030204" pitchFamily="34" charset="0"/>
            </a:endParaRPr>
          </a:p>
        </p:txBody>
      </p:sp>
      <p:sp>
        <p:nvSpPr>
          <p:cNvPr id="2" name="Espace réservé de la date 1"/>
          <p:cNvSpPr>
            <a:spLocks noGrp="1"/>
          </p:cNvSpPr>
          <p:nvPr>
            <p:ph type="dt" sz="half" idx="10"/>
          </p:nvPr>
        </p:nvSpPr>
        <p:spPr>
          <a:xfrm>
            <a:off x="7938132" y="6135088"/>
            <a:ext cx="766380" cy="370171"/>
          </a:xfrm>
        </p:spPr>
        <p:txBody>
          <a:bodyPr/>
          <a:lstStyle/>
          <a:p>
            <a:pPr>
              <a:defRPr/>
            </a:pPr>
            <a:fld id="{45D267BF-4FD6-49D5-807B-23D901665654}" type="datetime1">
              <a:rPr lang="fr-FR" smtClean="0"/>
              <a:t>09.04.19</a:t>
            </a:fld>
            <a:endParaRPr lang="en-US" dirty="0"/>
          </a:p>
        </p:txBody>
      </p:sp>
      <p:sp>
        <p:nvSpPr>
          <p:cNvPr id="3" name="Espace réservé du numéro de diapositive 2"/>
          <p:cNvSpPr>
            <a:spLocks noGrp="1"/>
          </p:cNvSpPr>
          <p:nvPr>
            <p:ph type="sldNum" sz="quarter" idx="12"/>
          </p:nvPr>
        </p:nvSpPr>
        <p:spPr/>
        <p:txBody>
          <a:bodyPr/>
          <a:lstStyle/>
          <a:p>
            <a:fld id="{DDDE42D6-91D6-4B10-B09B-594C66E7083D}" type="slidenum">
              <a:rPr lang="en-US" altLang="fr-FR" smtClean="0"/>
              <a:pPr/>
              <a:t>1</a:t>
            </a:fld>
            <a:endParaRPr lang="en-US" alt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51">
                                            <p:txEl>
                                              <p:pRg st="0" end="0"/>
                                            </p:txEl>
                                          </p:spTgt>
                                        </p:tgtEl>
                                        <p:attrNameLst>
                                          <p:attrName>style.visibility</p:attrName>
                                        </p:attrNameLst>
                                      </p:cBhvr>
                                      <p:to>
                                        <p:strVal val="visible"/>
                                      </p:to>
                                    </p:set>
                                    <p:anim calcmode="lin" valueType="num">
                                      <p:cBhvr additive="base">
                                        <p:cTn id="13"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051">
                                            <p:txEl>
                                              <p:pRg st="1" end="1"/>
                                            </p:txEl>
                                          </p:spTgt>
                                        </p:tgtEl>
                                        <p:attrNameLst>
                                          <p:attrName>style.visibility</p:attrName>
                                        </p:attrNameLst>
                                      </p:cBhvr>
                                      <p:to>
                                        <p:strVal val="visible"/>
                                      </p:to>
                                    </p:set>
                                    <p:animEffect transition="in" filter="fade">
                                      <p:cBhvr>
                                        <p:cTn id="19" dur="1000"/>
                                        <p:tgtEl>
                                          <p:spTgt spid="2051">
                                            <p:txEl>
                                              <p:pRg st="1" end="1"/>
                                            </p:txEl>
                                          </p:spTgt>
                                        </p:tgtEl>
                                      </p:cBhvr>
                                    </p:animEffect>
                                    <p:anim calcmode="lin" valueType="num">
                                      <p:cBhvr>
                                        <p:cTn id="20" dur="10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205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2051">
                                            <p:txEl>
                                              <p:pRg st="2" end="2"/>
                                            </p:txEl>
                                          </p:spTgt>
                                        </p:tgtEl>
                                        <p:attrNameLst>
                                          <p:attrName>style.visibility</p:attrName>
                                        </p:attrNameLst>
                                      </p:cBhvr>
                                      <p:to>
                                        <p:strVal val="visible"/>
                                      </p:to>
                                    </p:set>
                                    <p:anim calcmode="lin" valueType="num">
                                      <p:cBhvr additive="base">
                                        <p:cTn id="26" dur="500" fill="hold"/>
                                        <p:tgtEl>
                                          <p:spTgt spid="2051">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051">
                                            <p:txEl>
                                              <p:pRg st="2" end="2"/>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2051">
                                            <p:txEl>
                                              <p:pRg st="3" end="3"/>
                                            </p:txEl>
                                          </p:spTgt>
                                        </p:tgtEl>
                                        <p:attrNameLst>
                                          <p:attrName>style.visibility</p:attrName>
                                        </p:attrNameLst>
                                      </p:cBhvr>
                                      <p:to>
                                        <p:strVal val="visible"/>
                                      </p:to>
                                    </p:set>
                                    <p:anim calcmode="lin" valueType="num">
                                      <p:cBhvr additive="base">
                                        <p:cTn id="30" dur="500" fill="hold"/>
                                        <p:tgtEl>
                                          <p:spTgt spid="2051">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205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1403648" y="576012"/>
            <a:ext cx="7135131" cy="788666"/>
          </a:xfrm>
        </p:spPr>
        <p:txBody>
          <a:bodyPr>
            <a:normAutofit/>
          </a:bodyPr>
          <a:lstStyle/>
          <a:p>
            <a:pPr algn="ctr"/>
            <a:r>
              <a:rPr lang="fr-FR" sz="4000" b="1" u="sng" dirty="0" smtClean="0">
                <a:effectLst>
                  <a:outerShdw blurRad="38100" dist="38100" dir="2700000" algn="tl">
                    <a:srgbClr val="000000">
                      <a:alpha val="43137"/>
                    </a:srgbClr>
                  </a:outerShdw>
                </a:effectLst>
                <a:latin typeface="Arial Narrow" panose="020B0606020202030204" pitchFamily="34" charset="0"/>
              </a:rPr>
              <a:t>Plan de l’Exposé</a:t>
            </a:r>
            <a:endParaRPr lang="fr-FR" sz="4000" b="1" u="sng" dirty="0">
              <a:effectLst>
                <a:outerShdw blurRad="38100" dist="38100" dir="2700000" algn="tl">
                  <a:srgbClr val="000000">
                    <a:alpha val="43137"/>
                  </a:srgbClr>
                </a:outerShdw>
              </a:effectLst>
              <a:latin typeface="Arial Narrow" panose="020B0606020202030204" pitchFamily="34" charset="0"/>
            </a:endParaRPr>
          </a:p>
        </p:txBody>
      </p:sp>
      <p:sp>
        <p:nvSpPr>
          <p:cNvPr id="7" name="Espace réservé du contenu 6"/>
          <p:cNvSpPr>
            <a:spLocks noGrp="1"/>
          </p:cNvSpPr>
          <p:nvPr>
            <p:ph idx="1"/>
          </p:nvPr>
        </p:nvSpPr>
        <p:spPr>
          <a:xfrm>
            <a:off x="511228" y="1700808"/>
            <a:ext cx="8027551" cy="4210414"/>
          </a:xfrm>
        </p:spPr>
        <p:txBody>
          <a:bodyPr/>
          <a:lstStyle/>
          <a:p>
            <a:pPr marL="0" indent="0">
              <a:buNone/>
            </a:pPr>
            <a:endParaRPr lang="fr-FR" sz="2400" dirty="0" smtClean="0">
              <a:solidFill>
                <a:schemeClr val="tx1"/>
              </a:solidFill>
              <a:effectLst>
                <a:outerShdw blurRad="38100" dist="38100" dir="2700000" algn="tl">
                  <a:srgbClr val="000000">
                    <a:alpha val="43137"/>
                  </a:srgbClr>
                </a:outerShdw>
              </a:effectLst>
              <a:latin typeface="Arial Narrow" panose="020B0606020202030204" pitchFamily="34" charset="0"/>
            </a:endParaRPr>
          </a:p>
          <a:p>
            <a:r>
              <a:rPr lang="fr-FR" sz="2800" dirty="0" smtClean="0">
                <a:solidFill>
                  <a:schemeClr val="tx1"/>
                </a:solidFill>
                <a:effectLst>
                  <a:outerShdw blurRad="38100" dist="38100" dir="2700000" algn="tl">
                    <a:srgbClr val="000000">
                      <a:alpha val="43137"/>
                    </a:srgbClr>
                  </a:outerShdw>
                </a:effectLst>
                <a:latin typeface="Arial Narrow" panose="020B0606020202030204" pitchFamily="34" charset="0"/>
              </a:rPr>
              <a:t>Pastoralisme et transhumance : état de la question en République Démocratique du Congo</a:t>
            </a:r>
          </a:p>
          <a:p>
            <a:r>
              <a:rPr lang="fr-FR" sz="2800" dirty="0" smtClean="0">
                <a:solidFill>
                  <a:schemeClr val="tx1"/>
                </a:solidFill>
                <a:effectLst>
                  <a:outerShdw blurRad="38100" dist="38100" dir="2700000" algn="tl">
                    <a:srgbClr val="000000">
                      <a:alpha val="43137"/>
                    </a:srgbClr>
                  </a:outerShdw>
                </a:effectLst>
                <a:latin typeface="Arial Narrow" panose="020B0606020202030204" pitchFamily="34" charset="0"/>
              </a:rPr>
              <a:t>Des cas de conflits liés au Pastoralisme et la transhumance enregistrés en RD Congo et initiatives de prise en charge</a:t>
            </a:r>
          </a:p>
          <a:p>
            <a:r>
              <a:rPr lang="fr-FR" sz="2800" dirty="0">
                <a:solidFill>
                  <a:schemeClr val="tx1"/>
                </a:solidFill>
                <a:effectLst>
                  <a:outerShdw blurRad="38100" dist="38100" dir="2700000" algn="tl">
                    <a:srgbClr val="000000">
                      <a:alpha val="43137"/>
                    </a:srgbClr>
                  </a:outerShdw>
                </a:effectLst>
                <a:latin typeface="Arial Narrow" panose="020B0606020202030204" pitchFamily="34" charset="0"/>
              </a:rPr>
              <a:t>défis sécuritaires et initiatives de prise en charge</a:t>
            </a:r>
            <a:endParaRPr lang="fr-FR" sz="2800" dirty="0" smtClean="0">
              <a:solidFill>
                <a:schemeClr val="tx1"/>
              </a:solidFill>
              <a:effectLst>
                <a:outerShdw blurRad="38100" dist="38100" dir="2700000" algn="tl">
                  <a:srgbClr val="000000">
                    <a:alpha val="43137"/>
                  </a:srgbClr>
                </a:outerShdw>
              </a:effectLst>
              <a:latin typeface="Arial Narrow" panose="020B0606020202030204" pitchFamily="34" charset="0"/>
            </a:endParaRPr>
          </a:p>
          <a:p>
            <a:r>
              <a:rPr lang="fr-FR" sz="2800" dirty="0">
                <a:solidFill>
                  <a:schemeClr val="tx1"/>
                </a:solidFill>
                <a:effectLst>
                  <a:outerShdw blurRad="38100" dist="38100" dir="2700000" algn="tl">
                    <a:srgbClr val="000000">
                      <a:alpha val="43137"/>
                    </a:srgbClr>
                  </a:outerShdw>
                </a:effectLst>
                <a:latin typeface="Arial Narrow" panose="020B0606020202030204" pitchFamily="34" charset="0"/>
              </a:rPr>
              <a:t>recommandations : prévention et gestion des </a:t>
            </a:r>
            <a:r>
              <a:rPr lang="fr-FR" sz="2800" dirty="0" smtClean="0">
                <a:solidFill>
                  <a:schemeClr val="tx1"/>
                </a:solidFill>
                <a:effectLst>
                  <a:outerShdw blurRad="38100" dist="38100" dir="2700000" algn="tl">
                    <a:srgbClr val="000000">
                      <a:alpha val="43137"/>
                    </a:srgbClr>
                  </a:outerShdw>
                </a:effectLst>
                <a:latin typeface="Arial Narrow" panose="020B0606020202030204" pitchFamily="34" charset="0"/>
              </a:rPr>
              <a:t>conflits</a:t>
            </a:r>
          </a:p>
        </p:txBody>
      </p:sp>
      <p:sp>
        <p:nvSpPr>
          <p:cNvPr id="4" name="Espace réservé de la date 3"/>
          <p:cNvSpPr>
            <a:spLocks noGrp="1"/>
          </p:cNvSpPr>
          <p:nvPr>
            <p:ph type="dt" sz="half" idx="10"/>
          </p:nvPr>
        </p:nvSpPr>
        <p:spPr/>
        <p:txBody>
          <a:bodyPr/>
          <a:lstStyle/>
          <a:p>
            <a:pPr>
              <a:defRPr/>
            </a:pPr>
            <a:fld id="{4ED8BC33-C4DC-49D4-91E2-AF543BEB2E3C}" type="datetime1">
              <a:rPr lang="fr-FR" smtClean="0"/>
              <a:t>09.04.19</a:t>
            </a:fld>
            <a:endParaRPr lang="en-US"/>
          </a:p>
        </p:txBody>
      </p:sp>
      <p:sp>
        <p:nvSpPr>
          <p:cNvPr id="5" name="Espace réservé du numéro de diapositive 4"/>
          <p:cNvSpPr>
            <a:spLocks noGrp="1"/>
          </p:cNvSpPr>
          <p:nvPr>
            <p:ph type="sldNum" sz="quarter" idx="12"/>
          </p:nvPr>
        </p:nvSpPr>
        <p:spPr/>
        <p:txBody>
          <a:bodyPr/>
          <a:lstStyle/>
          <a:p>
            <a:fld id="{736DD0D1-05DA-43A6-8481-3B4E56080CAB}" type="slidenum">
              <a:rPr lang="en-US" altLang="fr-FR" smtClean="0"/>
              <a:pPr/>
              <a:t>2</a:t>
            </a:fld>
            <a:endParaRPr lang="en-US" altLang="fr-FR"/>
          </a:p>
        </p:txBody>
      </p:sp>
    </p:spTree>
    <p:extLst>
      <p:ext uri="{BB962C8B-B14F-4D97-AF65-F5344CB8AC3E}">
        <p14:creationId xmlns:p14="http://schemas.microsoft.com/office/powerpoint/2010/main" val="882946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500"/>
                                        <p:tgtEl>
                                          <p:spTgt spid="7">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500"/>
                                        <p:tgtEl>
                                          <p:spTgt spid="7">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7">
                                            <p:txEl>
                                              <p:pRg st="3" end="3"/>
                                            </p:txEl>
                                          </p:spTgt>
                                        </p:tgtEl>
                                        <p:attrNameLst>
                                          <p:attrName>style.visibility</p:attrName>
                                        </p:attrNameLst>
                                      </p:cBhvr>
                                      <p:to>
                                        <p:strVal val="visible"/>
                                      </p:to>
                                    </p:set>
                                    <p:animEffect transition="in" filter="fade">
                                      <p:cBhvr>
                                        <p:cTn id="24" dur="500"/>
                                        <p:tgtEl>
                                          <p:spTgt spid="7">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7">
                                            <p:txEl>
                                              <p:pRg st="4" end="4"/>
                                            </p:txEl>
                                          </p:spTgt>
                                        </p:tgtEl>
                                        <p:attrNameLst>
                                          <p:attrName>style.visibility</p:attrName>
                                        </p:attrNameLst>
                                      </p:cBhvr>
                                      <p:to>
                                        <p:strVal val="visible"/>
                                      </p:to>
                                    </p:set>
                                    <p:animEffect transition="in" filter="fade">
                                      <p:cBhvr>
                                        <p:cTn id="29"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12826" y="392903"/>
            <a:ext cx="7335638" cy="1154884"/>
          </a:xfrm>
        </p:spPr>
        <p:txBody>
          <a:bodyPr>
            <a:normAutofit fontScale="90000"/>
          </a:bodyPr>
          <a:lstStyle/>
          <a:p>
            <a:pPr algn="ctr"/>
            <a:r>
              <a:rPr lang="fr-FR" sz="4400" b="1" u="sng" dirty="0">
                <a:effectLst>
                  <a:outerShdw blurRad="38100" dist="38100" dir="2700000" algn="tl">
                    <a:srgbClr val="000000">
                      <a:alpha val="43137"/>
                    </a:srgbClr>
                  </a:outerShdw>
                </a:effectLst>
                <a:latin typeface="Arial Narrow" panose="020B0606020202030204" pitchFamily="34" charset="0"/>
              </a:rPr>
              <a:t>Pastoralisme et </a:t>
            </a:r>
            <a:r>
              <a:rPr lang="fr-FR" sz="4400" b="1" u="sng" dirty="0" smtClean="0">
                <a:effectLst>
                  <a:outerShdw blurRad="38100" dist="38100" dir="2700000" algn="tl">
                    <a:srgbClr val="000000">
                      <a:alpha val="43137"/>
                    </a:srgbClr>
                  </a:outerShdw>
                </a:effectLst>
                <a:latin typeface="Arial Narrow" panose="020B0606020202030204" pitchFamily="34" charset="0"/>
              </a:rPr>
              <a:t>transhumance</a:t>
            </a:r>
            <a:r>
              <a:rPr lang="fr-FR" dirty="0" smtClean="0">
                <a:latin typeface="Arial Narrow" panose="020B0606020202030204" pitchFamily="34" charset="0"/>
              </a:rPr>
              <a:t/>
            </a:r>
            <a:br>
              <a:rPr lang="fr-FR" dirty="0" smtClean="0">
                <a:latin typeface="Arial Narrow" panose="020B0606020202030204" pitchFamily="34" charset="0"/>
              </a:rPr>
            </a:br>
            <a:r>
              <a:rPr lang="fr-FR" sz="3300" dirty="0" smtClean="0">
                <a:effectLst>
                  <a:outerShdw blurRad="38100" dist="38100" dir="2700000" algn="tl">
                    <a:srgbClr val="000000">
                      <a:alpha val="43137"/>
                    </a:srgbClr>
                  </a:outerShdw>
                </a:effectLst>
                <a:latin typeface="Arial Narrow" panose="020B0606020202030204" pitchFamily="34" charset="0"/>
              </a:rPr>
              <a:t>état </a:t>
            </a:r>
            <a:r>
              <a:rPr lang="fr-FR" sz="3300" dirty="0">
                <a:effectLst>
                  <a:outerShdw blurRad="38100" dist="38100" dir="2700000" algn="tl">
                    <a:srgbClr val="000000">
                      <a:alpha val="43137"/>
                    </a:srgbClr>
                  </a:outerShdw>
                </a:effectLst>
                <a:latin typeface="Arial Narrow" panose="020B0606020202030204" pitchFamily="34" charset="0"/>
              </a:rPr>
              <a:t>de la question en </a:t>
            </a:r>
            <a:r>
              <a:rPr lang="fr-FR" sz="3300" dirty="0" smtClean="0">
                <a:effectLst>
                  <a:outerShdw blurRad="38100" dist="38100" dir="2700000" algn="tl">
                    <a:srgbClr val="000000">
                      <a:alpha val="43137"/>
                    </a:srgbClr>
                  </a:outerShdw>
                </a:effectLst>
                <a:latin typeface="Arial Narrow" panose="020B0606020202030204" pitchFamily="34" charset="0"/>
              </a:rPr>
              <a:t>RDC</a:t>
            </a:r>
            <a:endParaRPr lang="fr-FR" sz="3300" dirty="0">
              <a:effectLst>
                <a:outerShdw blurRad="38100" dist="38100" dir="2700000" algn="tl">
                  <a:srgbClr val="000000">
                    <a:alpha val="43137"/>
                  </a:srgbClr>
                </a:outerShdw>
              </a:effectLst>
              <a:latin typeface="Arial Narrow" panose="020B0606020202030204" pitchFamily="34" charset="0"/>
            </a:endParaRPr>
          </a:p>
        </p:txBody>
      </p:sp>
      <p:sp>
        <p:nvSpPr>
          <p:cNvPr id="3" name="Espace réservé du contenu 2"/>
          <p:cNvSpPr>
            <a:spLocks noGrp="1"/>
          </p:cNvSpPr>
          <p:nvPr>
            <p:ph idx="1"/>
          </p:nvPr>
        </p:nvSpPr>
        <p:spPr>
          <a:xfrm>
            <a:off x="511228" y="1772817"/>
            <a:ext cx="8237235" cy="4248472"/>
          </a:xfrm>
        </p:spPr>
        <p:txBody>
          <a:bodyPr>
            <a:normAutofit/>
          </a:bodyPr>
          <a:lstStyle/>
          <a:p>
            <a:pPr marL="0" indent="0">
              <a:buNone/>
            </a:pPr>
            <a:r>
              <a:rPr lang="fr-FR" sz="2400" dirty="0">
                <a:latin typeface="Arial Narrow" panose="020B0606020202030204" pitchFamily="34" charset="0"/>
              </a:rPr>
              <a:t>La pénétration du </a:t>
            </a:r>
            <a:r>
              <a:rPr lang="fr-FR" sz="2400" dirty="0" smtClean="0">
                <a:latin typeface="Arial Narrow" panose="020B0606020202030204" pitchFamily="34" charset="0"/>
              </a:rPr>
              <a:t>pastoralisme </a:t>
            </a:r>
            <a:r>
              <a:rPr lang="fr-FR" sz="2400" dirty="0">
                <a:latin typeface="Arial Narrow" panose="020B0606020202030204" pitchFamily="34" charset="0"/>
              </a:rPr>
              <a:t>s’accentue depuis </a:t>
            </a:r>
            <a:r>
              <a:rPr lang="fr-FR" sz="2400" dirty="0" smtClean="0">
                <a:latin typeface="Arial Narrow" panose="020B0606020202030204" pitchFamily="34" charset="0"/>
              </a:rPr>
              <a:t>plusieurs années </a:t>
            </a:r>
            <a:r>
              <a:rPr lang="fr-FR" sz="2400" dirty="0">
                <a:latin typeface="Arial Narrow" panose="020B0606020202030204" pitchFamily="34" charset="0"/>
              </a:rPr>
              <a:t>en Afrique </a:t>
            </a:r>
            <a:r>
              <a:rPr lang="fr-FR" sz="2400" dirty="0" smtClean="0">
                <a:latin typeface="Arial Narrow" panose="020B0606020202030204" pitchFamily="34" charset="0"/>
              </a:rPr>
              <a:t>centrale, générant </a:t>
            </a:r>
            <a:r>
              <a:rPr lang="fr-FR" sz="2400" dirty="0">
                <a:latin typeface="Arial Narrow" panose="020B0606020202030204" pitchFamily="34" charset="0"/>
              </a:rPr>
              <a:t>des conflits à la fois fréquents et </a:t>
            </a:r>
            <a:r>
              <a:rPr lang="fr-FR" sz="2400" dirty="0" smtClean="0">
                <a:latin typeface="Arial Narrow" panose="020B0606020202030204" pitchFamily="34" charset="0"/>
              </a:rPr>
              <a:t>ignorés, </a:t>
            </a:r>
            <a:r>
              <a:rPr lang="fr-FR" sz="2400" dirty="0">
                <a:latin typeface="Arial Narrow" panose="020B0606020202030204" pitchFamily="34" charset="0"/>
              </a:rPr>
              <a:t>dans un monde rural où l’empreinte de l’Etat est particulièrement </a:t>
            </a:r>
            <a:r>
              <a:rPr lang="fr-FR" sz="2400" dirty="0" smtClean="0">
                <a:latin typeface="Arial Narrow" panose="020B0606020202030204" pitchFamily="34" charset="0"/>
              </a:rPr>
              <a:t>faible.</a:t>
            </a:r>
          </a:p>
          <a:p>
            <a:pPr marL="0" indent="0">
              <a:buNone/>
            </a:pPr>
            <a:r>
              <a:rPr lang="fr-FR" sz="2400" dirty="0" smtClean="0">
                <a:latin typeface="Arial Narrow" panose="020B0606020202030204" pitchFamily="34" charset="0"/>
              </a:rPr>
              <a:t>Des </a:t>
            </a:r>
            <a:r>
              <a:rPr lang="fr-FR" sz="2400" dirty="0">
                <a:latin typeface="Arial Narrow" panose="020B0606020202030204" pitchFamily="34" charset="0"/>
              </a:rPr>
              <a:t>conflits </a:t>
            </a:r>
            <a:r>
              <a:rPr lang="fr-FR" sz="2400" dirty="0" smtClean="0">
                <a:latin typeface="Arial Narrow" panose="020B0606020202030204" pitchFamily="34" charset="0"/>
              </a:rPr>
              <a:t>qui s’intensifient </a:t>
            </a:r>
            <a:r>
              <a:rPr lang="fr-FR" sz="2400" dirty="0">
                <a:latin typeface="Arial Narrow" panose="020B0606020202030204" pitchFamily="34" charset="0"/>
              </a:rPr>
              <a:t>sous l’effet conjugué de plusieurs </a:t>
            </a:r>
            <a:r>
              <a:rPr lang="fr-FR" sz="2400" dirty="0" smtClean="0">
                <a:latin typeface="Arial Narrow" panose="020B0606020202030204" pitchFamily="34" charset="0"/>
              </a:rPr>
              <a:t>facteurs :</a:t>
            </a:r>
          </a:p>
          <a:p>
            <a:r>
              <a:rPr lang="fr-FR" sz="2400" dirty="0" smtClean="0">
                <a:latin typeface="Arial Narrow" panose="020B0606020202030204" pitchFamily="34" charset="0"/>
              </a:rPr>
              <a:t>l’insécurité croissante,</a:t>
            </a:r>
          </a:p>
          <a:p>
            <a:r>
              <a:rPr lang="fr-FR" sz="2400" dirty="0" smtClean="0">
                <a:latin typeface="Arial Narrow" panose="020B0606020202030204" pitchFamily="34" charset="0"/>
              </a:rPr>
              <a:t>le </a:t>
            </a:r>
            <a:r>
              <a:rPr lang="fr-FR" sz="2400" dirty="0">
                <a:latin typeface="Arial Narrow" panose="020B0606020202030204" pitchFamily="34" charset="0"/>
              </a:rPr>
              <a:t>changement </a:t>
            </a:r>
            <a:r>
              <a:rPr lang="fr-FR" sz="2400" dirty="0" smtClean="0">
                <a:latin typeface="Arial Narrow" panose="020B0606020202030204" pitchFamily="34" charset="0"/>
              </a:rPr>
              <a:t>climatique,</a:t>
            </a:r>
          </a:p>
          <a:p>
            <a:r>
              <a:rPr lang="fr-FR" sz="2400" dirty="0" smtClean="0">
                <a:latin typeface="Arial Narrow" panose="020B0606020202030204" pitchFamily="34" charset="0"/>
              </a:rPr>
              <a:t>une </a:t>
            </a:r>
            <a:r>
              <a:rPr lang="fr-FR" sz="2400" dirty="0">
                <a:latin typeface="Arial Narrow" panose="020B0606020202030204" pitchFamily="34" charset="0"/>
              </a:rPr>
              <a:t>compétition </a:t>
            </a:r>
            <a:r>
              <a:rPr lang="fr-FR" sz="2400" dirty="0" smtClean="0">
                <a:latin typeface="Arial Narrow" panose="020B0606020202030204" pitchFamily="34" charset="0"/>
              </a:rPr>
              <a:t>de plus en plus accrue </a:t>
            </a:r>
            <a:r>
              <a:rPr lang="fr-FR" sz="2400" dirty="0">
                <a:latin typeface="Arial Narrow" panose="020B0606020202030204" pitchFamily="34" charset="0"/>
              </a:rPr>
              <a:t>sur les ressources </a:t>
            </a:r>
            <a:r>
              <a:rPr lang="fr-FR" sz="2400" dirty="0" smtClean="0">
                <a:latin typeface="Arial Narrow" panose="020B0606020202030204" pitchFamily="34" charset="0"/>
              </a:rPr>
              <a:t>naturelles de suite de l’extension des cultures et l’augmentation des cheptels.</a:t>
            </a:r>
            <a:endParaRPr lang="fr-FR" sz="2400" dirty="0">
              <a:latin typeface="Arial Narrow" panose="020B0606020202030204" pitchFamily="34" charset="0"/>
            </a:endParaRPr>
          </a:p>
        </p:txBody>
      </p:sp>
      <p:sp>
        <p:nvSpPr>
          <p:cNvPr id="4" name="Espace réservé de la date 3"/>
          <p:cNvSpPr>
            <a:spLocks noGrp="1"/>
          </p:cNvSpPr>
          <p:nvPr>
            <p:ph type="dt" sz="half" idx="10"/>
          </p:nvPr>
        </p:nvSpPr>
        <p:spPr/>
        <p:txBody>
          <a:bodyPr/>
          <a:lstStyle/>
          <a:p>
            <a:pPr>
              <a:defRPr/>
            </a:pPr>
            <a:fld id="{4ED8BC33-C4DC-49D4-91E2-AF543BEB2E3C}" type="datetime1">
              <a:rPr lang="fr-FR" smtClean="0"/>
              <a:t>09.04.19</a:t>
            </a:fld>
            <a:endParaRPr lang="en-US"/>
          </a:p>
        </p:txBody>
      </p:sp>
      <p:sp>
        <p:nvSpPr>
          <p:cNvPr id="5" name="Espace réservé du numéro de diapositive 4"/>
          <p:cNvSpPr>
            <a:spLocks noGrp="1"/>
          </p:cNvSpPr>
          <p:nvPr>
            <p:ph type="sldNum" sz="quarter" idx="12"/>
          </p:nvPr>
        </p:nvSpPr>
        <p:spPr/>
        <p:txBody>
          <a:bodyPr/>
          <a:lstStyle/>
          <a:p>
            <a:fld id="{736DD0D1-05DA-43A6-8481-3B4E56080CAB}" type="slidenum">
              <a:rPr lang="en-US" altLang="fr-FR" smtClean="0"/>
              <a:pPr/>
              <a:t>3</a:t>
            </a:fld>
            <a:endParaRPr lang="en-US" altLang="fr-FR"/>
          </a:p>
        </p:txBody>
      </p:sp>
    </p:spTree>
    <p:extLst>
      <p:ext uri="{BB962C8B-B14F-4D97-AF65-F5344CB8AC3E}">
        <p14:creationId xmlns:p14="http://schemas.microsoft.com/office/powerpoint/2010/main" val="1123120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down)">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9" y="329900"/>
            <a:ext cx="7416824" cy="1280890"/>
          </a:xfrm>
        </p:spPr>
        <p:txBody>
          <a:bodyPr>
            <a:normAutofit fontScale="90000"/>
          </a:bodyPr>
          <a:lstStyle/>
          <a:p>
            <a:pPr algn="ctr"/>
            <a:r>
              <a:rPr lang="fr-FR" sz="4400" b="1" u="sng" dirty="0" smtClean="0">
                <a:effectLst>
                  <a:outerShdw blurRad="38100" dist="38100" dir="2700000" algn="tl">
                    <a:srgbClr val="000000">
                      <a:alpha val="43137"/>
                    </a:srgbClr>
                  </a:outerShdw>
                </a:effectLst>
                <a:latin typeface="Arial Narrow" panose="020B0606020202030204" pitchFamily="34" charset="0"/>
              </a:rPr>
              <a:t>Pastoralisme et Transhumance</a:t>
            </a:r>
            <a:r>
              <a:rPr lang="fr-FR" dirty="0" smtClean="0">
                <a:latin typeface="Arial Narrow" panose="020B0606020202030204" pitchFamily="34" charset="0"/>
              </a:rPr>
              <a:t/>
            </a:r>
            <a:br>
              <a:rPr lang="fr-FR" dirty="0" smtClean="0">
                <a:latin typeface="Arial Narrow" panose="020B0606020202030204" pitchFamily="34" charset="0"/>
              </a:rPr>
            </a:br>
            <a:r>
              <a:rPr lang="fr-FR" sz="3300" dirty="0" smtClean="0">
                <a:effectLst>
                  <a:outerShdw blurRad="38100" dist="38100" dir="2700000" algn="tl">
                    <a:srgbClr val="000000">
                      <a:alpha val="43137"/>
                    </a:srgbClr>
                  </a:outerShdw>
                </a:effectLst>
                <a:latin typeface="Arial Narrow" panose="020B0606020202030204" pitchFamily="34" charset="0"/>
              </a:rPr>
              <a:t>des cas de conflits enregistrés</a:t>
            </a:r>
            <a:r>
              <a:rPr lang="fr-FR" dirty="0">
                <a:latin typeface="Arial Narrow" panose="020B0606020202030204" pitchFamily="34" charset="0"/>
              </a:rPr>
              <a:t/>
            </a:r>
            <a:br>
              <a:rPr lang="fr-FR" dirty="0">
                <a:latin typeface="Arial Narrow" panose="020B0606020202030204" pitchFamily="34" charset="0"/>
              </a:rPr>
            </a:br>
            <a:endParaRPr lang="fr-FR" dirty="0">
              <a:latin typeface="Arial Narrow" panose="020B0606020202030204" pitchFamily="34" charset="0"/>
            </a:endParaRPr>
          </a:p>
        </p:txBody>
      </p:sp>
      <p:sp>
        <p:nvSpPr>
          <p:cNvPr id="3" name="Espace réservé du contenu 2"/>
          <p:cNvSpPr>
            <a:spLocks noGrp="1"/>
          </p:cNvSpPr>
          <p:nvPr>
            <p:ph idx="1"/>
          </p:nvPr>
        </p:nvSpPr>
        <p:spPr>
          <a:xfrm>
            <a:off x="511228" y="1772815"/>
            <a:ext cx="8309245" cy="4362273"/>
          </a:xfrm>
        </p:spPr>
        <p:txBody>
          <a:bodyPr>
            <a:noAutofit/>
          </a:bodyPr>
          <a:lstStyle/>
          <a:p>
            <a:pPr marL="0" indent="0">
              <a:buNone/>
            </a:pPr>
            <a:r>
              <a:rPr lang="fr-FR" sz="2400" dirty="0">
                <a:latin typeface="Arial Narrow" panose="020B0606020202030204" pitchFamily="34" charset="0"/>
              </a:rPr>
              <a:t>La migration et l’implantation des </a:t>
            </a:r>
            <a:r>
              <a:rPr lang="fr-FR" sz="2400" dirty="0" smtClean="0">
                <a:latin typeface="Arial Narrow" panose="020B0606020202030204" pitchFamily="34" charset="0"/>
              </a:rPr>
              <a:t>peuples éleveurs dans la partie Est de la RDC ont </a:t>
            </a:r>
            <a:r>
              <a:rPr lang="fr-FR" sz="2400" dirty="0">
                <a:latin typeface="Arial Narrow" panose="020B0606020202030204" pitchFamily="34" charset="0"/>
              </a:rPr>
              <a:t>été accompagnées de vives tensions avec les </a:t>
            </a:r>
            <a:r>
              <a:rPr lang="fr-FR" sz="2400" dirty="0" smtClean="0">
                <a:latin typeface="Arial Narrow" panose="020B0606020202030204" pitchFamily="34" charset="0"/>
              </a:rPr>
              <a:t>communautés, donnant parfois lieu à des conflits ouverts.</a:t>
            </a:r>
          </a:p>
          <a:p>
            <a:pPr marL="0" indent="0">
              <a:buNone/>
            </a:pPr>
            <a:r>
              <a:rPr lang="fr-FR" sz="2400" dirty="0" smtClean="0">
                <a:latin typeface="Arial Narrow" panose="020B0606020202030204" pitchFamily="34" charset="0"/>
              </a:rPr>
              <a:t>Des cas de vives tensions et conflits ouverts ont été observés :</a:t>
            </a:r>
          </a:p>
          <a:p>
            <a:r>
              <a:rPr lang="fr-FR" sz="2400" dirty="0">
                <a:latin typeface="Arial Narrow" panose="020B0606020202030204" pitchFamily="34" charset="0"/>
              </a:rPr>
              <a:t>Au Sud Kivu, Tanganyika et Maniema depuis les années 2007, avec un pic entre les années 2010 et 2014 avec les peuples  Banyamulenge, </a:t>
            </a:r>
            <a:r>
              <a:rPr lang="fr-FR" sz="2400" dirty="0" err="1">
                <a:latin typeface="Arial Narrow" panose="020B0606020202030204" pitchFamily="34" charset="0"/>
              </a:rPr>
              <a:t>Fuliru</a:t>
            </a:r>
            <a:r>
              <a:rPr lang="fr-FR" sz="2400" dirty="0">
                <a:latin typeface="Arial Narrow" panose="020B0606020202030204" pitchFamily="34" charset="0"/>
              </a:rPr>
              <a:t> et les </a:t>
            </a:r>
            <a:r>
              <a:rPr lang="fr-FR" sz="2400" dirty="0" err="1">
                <a:latin typeface="Arial Narrow" panose="020B0606020202030204" pitchFamily="34" charset="0"/>
              </a:rPr>
              <a:t>Bembe</a:t>
            </a:r>
            <a:endParaRPr lang="fr-FR" sz="2400" dirty="0">
              <a:latin typeface="Arial Narrow" panose="020B0606020202030204" pitchFamily="34" charset="0"/>
            </a:endParaRPr>
          </a:p>
          <a:p>
            <a:r>
              <a:rPr lang="fr-FR" sz="2400" dirty="0">
                <a:latin typeface="Arial Narrow" panose="020B0606020202030204" pitchFamily="34" charset="0"/>
              </a:rPr>
              <a:t>Dans le Haut et Bas </a:t>
            </a:r>
            <a:r>
              <a:rPr lang="fr-FR" sz="2400" dirty="0" err="1" smtClean="0">
                <a:latin typeface="Arial Narrow" panose="020B0606020202030204" pitchFamily="34" charset="0"/>
              </a:rPr>
              <a:t>Uelé</a:t>
            </a:r>
            <a:r>
              <a:rPr lang="fr-FR" sz="2400" dirty="0" smtClean="0">
                <a:latin typeface="Arial Narrow" panose="020B0606020202030204" pitchFamily="34" charset="0"/>
              </a:rPr>
              <a:t>, </a:t>
            </a:r>
            <a:r>
              <a:rPr lang="fr-FR" sz="2400" dirty="0">
                <a:latin typeface="Arial Narrow" panose="020B0606020202030204" pitchFamily="34" charset="0"/>
              </a:rPr>
              <a:t>les récentes migrations d’Eleveurs Peul « </a:t>
            </a:r>
            <a:r>
              <a:rPr lang="fr-FR" sz="2400" dirty="0" err="1">
                <a:latin typeface="Arial Narrow" panose="020B0606020202030204" pitchFamily="34" charset="0"/>
              </a:rPr>
              <a:t>Mbororo</a:t>
            </a:r>
            <a:r>
              <a:rPr lang="fr-FR" sz="2400" dirty="0">
                <a:latin typeface="Arial Narrow" panose="020B0606020202030204" pitchFamily="34" charset="0"/>
              </a:rPr>
              <a:t> </a:t>
            </a:r>
            <a:r>
              <a:rPr lang="fr-FR" sz="2400" dirty="0" smtClean="0">
                <a:latin typeface="Arial Narrow" panose="020B0606020202030204" pitchFamily="34" charset="0"/>
              </a:rPr>
              <a:t>», génèrent, </a:t>
            </a:r>
            <a:r>
              <a:rPr lang="fr-FR" sz="2400" dirty="0">
                <a:latin typeface="Arial Narrow" panose="020B0606020202030204" pitchFamily="34" charset="0"/>
              </a:rPr>
              <a:t>depuis 2012, une cohabitation inhabituelle et des tensions avec les populations et les autorités </a:t>
            </a:r>
            <a:r>
              <a:rPr lang="fr-FR" sz="2400" dirty="0" smtClean="0">
                <a:latin typeface="Arial Narrow" panose="020B0606020202030204" pitchFamily="34" charset="0"/>
              </a:rPr>
              <a:t>congolaises</a:t>
            </a:r>
            <a:endParaRPr lang="fr-FR" sz="2400" dirty="0">
              <a:latin typeface="Arial Narrow" panose="020B0606020202030204" pitchFamily="34" charset="0"/>
            </a:endParaRPr>
          </a:p>
        </p:txBody>
      </p:sp>
      <p:sp>
        <p:nvSpPr>
          <p:cNvPr id="4" name="Espace réservé de la date 3"/>
          <p:cNvSpPr>
            <a:spLocks noGrp="1"/>
          </p:cNvSpPr>
          <p:nvPr>
            <p:ph type="dt" sz="half" idx="10"/>
          </p:nvPr>
        </p:nvSpPr>
        <p:spPr/>
        <p:txBody>
          <a:bodyPr/>
          <a:lstStyle/>
          <a:p>
            <a:pPr>
              <a:defRPr/>
            </a:pPr>
            <a:fld id="{4ED8BC33-C4DC-49D4-91E2-AF543BEB2E3C}" type="datetime1">
              <a:rPr lang="fr-FR" smtClean="0"/>
              <a:t>09.04.19</a:t>
            </a:fld>
            <a:endParaRPr lang="en-US"/>
          </a:p>
        </p:txBody>
      </p:sp>
      <p:sp>
        <p:nvSpPr>
          <p:cNvPr id="5" name="Espace réservé du numéro de diapositive 4"/>
          <p:cNvSpPr>
            <a:spLocks noGrp="1"/>
          </p:cNvSpPr>
          <p:nvPr>
            <p:ph type="sldNum" sz="quarter" idx="12"/>
          </p:nvPr>
        </p:nvSpPr>
        <p:spPr/>
        <p:txBody>
          <a:bodyPr/>
          <a:lstStyle/>
          <a:p>
            <a:fld id="{736DD0D1-05DA-43A6-8481-3B4E56080CAB}" type="slidenum">
              <a:rPr lang="en-US" altLang="fr-FR" smtClean="0"/>
              <a:pPr/>
              <a:t>4</a:t>
            </a:fld>
            <a:endParaRPr lang="en-US" altLang="fr-FR"/>
          </a:p>
        </p:txBody>
      </p:sp>
    </p:spTree>
    <p:extLst>
      <p:ext uri="{BB962C8B-B14F-4D97-AF65-F5344CB8AC3E}">
        <p14:creationId xmlns:p14="http://schemas.microsoft.com/office/powerpoint/2010/main" val="146235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9" y="329900"/>
            <a:ext cx="7416824" cy="1280890"/>
          </a:xfrm>
        </p:spPr>
        <p:txBody>
          <a:bodyPr>
            <a:normAutofit fontScale="90000"/>
          </a:bodyPr>
          <a:lstStyle/>
          <a:p>
            <a:pPr algn="ctr"/>
            <a:r>
              <a:rPr lang="fr-FR" sz="4400" b="1" u="sng" dirty="0" smtClean="0">
                <a:effectLst>
                  <a:outerShdw blurRad="38100" dist="38100" dir="2700000" algn="tl">
                    <a:srgbClr val="000000">
                      <a:alpha val="43137"/>
                    </a:srgbClr>
                  </a:outerShdw>
                </a:effectLst>
                <a:latin typeface="Arial Narrow" panose="020B0606020202030204" pitchFamily="34" charset="0"/>
              </a:rPr>
              <a:t>Pastoralisme et à la Transhumance</a:t>
            </a:r>
            <a:r>
              <a:rPr lang="fr-FR" dirty="0" smtClean="0">
                <a:latin typeface="Arial Narrow" panose="020B0606020202030204" pitchFamily="34" charset="0"/>
              </a:rPr>
              <a:t/>
            </a:r>
            <a:br>
              <a:rPr lang="fr-FR" dirty="0" smtClean="0">
                <a:latin typeface="Arial Narrow" panose="020B0606020202030204" pitchFamily="34" charset="0"/>
              </a:rPr>
            </a:br>
            <a:r>
              <a:rPr lang="fr-FR" sz="3300" dirty="0" smtClean="0">
                <a:effectLst>
                  <a:outerShdw blurRad="38100" dist="38100" dir="2700000" algn="tl">
                    <a:srgbClr val="000000">
                      <a:alpha val="43137"/>
                    </a:srgbClr>
                  </a:outerShdw>
                </a:effectLst>
                <a:latin typeface="Arial Narrow" panose="020B0606020202030204" pitchFamily="34" charset="0"/>
              </a:rPr>
              <a:t>défis sécuritaires et initiatives </a:t>
            </a:r>
            <a:r>
              <a:rPr lang="fr-FR" sz="3300" dirty="0">
                <a:effectLst>
                  <a:outerShdw blurRad="38100" dist="38100" dir="2700000" algn="tl">
                    <a:srgbClr val="000000">
                      <a:alpha val="43137"/>
                    </a:srgbClr>
                  </a:outerShdw>
                </a:effectLst>
                <a:latin typeface="Arial Narrow" panose="020B0606020202030204" pitchFamily="34" charset="0"/>
              </a:rPr>
              <a:t>de prise en </a:t>
            </a:r>
            <a:r>
              <a:rPr lang="fr-FR" sz="3300" dirty="0" smtClean="0">
                <a:effectLst>
                  <a:outerShdw blurRad="38100" dist="38100" dir="2700000" algn="tl">
                    <a:srgbClr val="000000">
                      <a:alpha val="43137"/>
                    </a:srgbClr>
                  </a:outerShdw>
                </a:effectLst>
                <a:latin typeface="Arial Narrow" panose="020B0606020202030204" pitchFamily="34" charset="0"/>
              </a:rPr>
              <a:t>charge</a:t>
            </a:r>
            <a:endParaRPr lang="fr-FR" sz="3300" dirty="0">
              <a:effectLst>
                <a:outerShdw blurRad="38100" dist="38100" dir="2700000" algn="tl">
                  <a:srgbClr val="000000">
                    <a:alpha val="43137"/>
                  </a:srgbClr>
                </a:outerShdw>
              </a:effectLst>
              <a:latin typeface="Arial Narrow" panose="020B0606020202030204" pitchFamily="34" charset="0"/>
            </a:endParaRPr>
          </a:p>
        </p:txBody>
      </p:sp>
      <p:sp>
        <p:nvSpPr>
          <p:cNvPr id="3" name="Espace réservé du contenu 2"/>
          <p:cNvSpPr>
            <a:spLocks noGrp="1"/>
          </p:cNvSpPr>
          <p:nvPr>
            <p:ph idx="1"/>
          </p:nvPr>
        </p:nvSpPr>
        <p:spPr>
          <a:xfrm>
            <a:off x="511228" y="1772815"/>
            <a:ext cx="8309245" cy="4362273"/>
          </a:xfrm>
        </p:spPr>
        <p:txBody>
          <a:bodyPr>
            <a:normAutofit/>
          </a:bodyPr>
          <a:lstStyle/>
          <a:p>
            <a:pPr marL="0" indent="0">
              <a:buNone/>
            </a:pPr>
            <a:r>
              <a:rPr lang="fr-FR" sz="2400" dirty="0">
                <a:latin typeface="Arial Narrow" panose="020B0606020202030204" pitchFamily="34" charset="0"/>
              </a:rPr>
              <a:t>Au Sud Kivu, Tanganyika et </a:t>
            </a:r>
            <a:r>
              <a:rPr lang="fr-FR" sz="2400" dirty="0" smtClean="0">
                <a:latin typeface="Arial Narrow" panose="020B0606020202030204" pitchFamily="34" charset="0"/>
              </a:rPr>
              <a:t>Maniema</a:t>
            </a:r>
          </a:p>
          <a:p>
            <a:pPr marL="0" indent="0">
              <a:buNone/>
            </a:pPr>
            <a:r>
              <a:rPr lang="fr-FR" sz="2400" dirty="0" smtClean="0">
                <a:latin typeface="Arial Narrow" panose="020B0606020202030204" pitchFamily="34" charset="0"/>
              </a:rPr>
              <a:t>Sous la facilitation des autorités locales et la MONUSCO, des accords de cohabitations entre Agriculteurs et Eleveurs avaient étaient signées en 2010.</a:t>
            </a:r>
          </a:p>
          <a:p>
            <a:pPr marL="442913" indent="-442913">
              <a:buNone/>
            </a:pPr>
            <a:r>
              <a:rPr lang="fr-FR" sz="2400" dirty="0" smtClean="0">
                <a:latin typeface="Arial Narrow" panose="020B0606020202030204" pitchFamily="34" charset="0"/>
              </a:rPr>
              <a:t>Mars 2017,</a:t>
            </a:r>
          </a:p>
          <a:p>
            <a:pPr>
              <a:buFontTx/>
              <a:buChar char="-"/>
            </a:pPr>
            <a:r>
              <a:rPr lang="fr-FR" sz="2400" dirty="0" smtClean="0">
                <a:latin typeface="Arial Narrow" panose="020B0606020202030204" pitchFamily="34" charset="0"/>
              </a:rPr>
              <a:t>ateliers d’évaluation de l’</a:t>
            </a:r>
            <a:r>
              <a:rPr lang="fr-FR" sz="2400" dirty="0">
                <a:latin typeface="Arial Narrow" panose="020B0606020202030204" pitchFamily="34" charset="0"/>
              </a:rPr>
              <a:t>a</a:t>
            </a:r>
            <a:r>
              <a:rPr lang="fr-FR" sz="2400" dirty="0" smtClean="0">
                <a:latin typeface="Arial Narrow" panose="020B0606020202030204" pitchFamily="34" charset="0"/>
              </a:rPr>
              <a:t>pplication desdits accords avec toutes les parties prenantes</a:t>
            </a:r>
          </a:p>
          <a:p>
            <a:pPr>
              <a:buFontTx/>
              <a:buChar char="-"/>
            </a:pPr>
            <a:r>
              <a:rPr lang="fr-FR" sz="2400" dirty="0" smtClean="0">
                <a:latin typeface="Arial Narrow" panose="020B0606020202030204" pitchFamily="34" charset="0"/>
              </a:rPr>
              <a:t>Ateliers de renforcement des capacités des autorités locales dans la gestion des conflits y relatifs avec la facilitation de la MONUSCO</a:t>
            </a:r>
          </a:p>
        </p:txBody>
      </p:sp>
      <p:sp>
        <p:nvSpPr>
          <p:cNvPr id="4" name="Espace réservé de la date 3"/>
          <p:cNvSpPr>
            <a:spLocks noGrp="1"/>
          </p:cNvSpPr>
          <p:nvPr>
            <p:ph type="dt" sz="half" idx="10"/>
          </p:nvPr>
        </p:nvSpPr>
        <p:spPr/>
        <p:txBody>
          <a:bodyPr/>
          <a:lstStyle/>
          <a:p>
            <a:pPr>
              <a:defRPr/>
            </a:pPr>
            <a:fld id="{4ED8BC33-C4DC-49D4-91E2-AF543BEB2E3C}" type="datetime1">
              <a:rPr lang="fr-FR" smtClean="0"/>
              <a:t>09.04.19</a:t>
            </a:fld>
            <a:endParaRPr lang="en-US"/>
          </a:p>
        </p:txBody>
      </p:sp>
      <p:sp>
        <p:nvSpPr>
          <p:cNvPr id="5" name="Espace réservé du numéro de diapositive 4"/>
          <p:cNvSpPr>
            <a:spLocks noGrp="1"/>
          </p:cNvSpPr>
          <p:nvPr>
            <p:ph type="sldNum" sz="quarter" idx="12"/>
          </p:nvPr>
        </p:nvSpPr>
        <p:spPr/>
        <p:txBody>
          <a:bodyPr/>
          <a:lstStyle/>
          <a:p>
            <a:fld id="{736DD0D1-05DA-43A6-8481-3B4E56080CAB}" type="slidenum">
              <a:rPr lang="en-US" altLang="fr-FR" smtClean="0"/>
              <a:pPr/>
              <a:t>5</a:t>
            </a:fld>
            <a:endParaRPr lang="en-US" altLang="fr-FR"/>
          </a:p>
        </p:txBody>
      </p:sp>
    </p:spTree>
    <p:extLst>
      <p:ext uri="{BB962C8B-B14F-4D97-AF65-F5344CB8AC3E}">
        <p14:creationId xmlns:p14="http://schemas.microsoft.com/office/powerpoint/2010/main" val="146235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9" y="329900"/>
            <a:ext cx="7416824" cy="1280890"/>
          </a:xfrm>
        </p:spPr>
        <p:txBody>
          <a:bodyPr>
            <a:normAutofit fontScale="90000"/>
          </a:bodyPr>
          <a:lstStyle/>
          <a:p>
            <a:pPr algn="ctr"/>
            <a:r>
              <a:rPr lang="fr-FR" sz="4400" b="1" u="sng" dirty="0" smtClean="0">
                <a:effectLst>
                  <a:outerShdw blurRad="38100" dist="38100" dir="2700000" algn="tl">
                    <a:srgbClr val="000000">
                      <a:alpha val="43137"/>
                    </a:srgbClr>
                  </a:outerShdw>
                </a:effectLst>
                <a:latin typeface="Arial Narrow" panose="020B0606020202030204" pitchFamily="34" charset="0"/>
              </a:rPr>
              <a:t>Pastoralisme et à la Transhumance</a:t>
            </a:r>
            <a:r>
              <a:rPr lang="fr-FR" dirty="0" smtClean="0">
                <a:latin typeface="Arial Narrow" panose="020B0606020202030204" pitchFamily="34" charset="0"/>
              </a:rPr>
              <a:t/>
            </a:r>
            <a:br>
              <a:rPr lang="fr-FR" dirty="0" smtClean="0">
                <a:latin typeface="Arial Narrow" panose="020B0606020202030204" pitchFamily="34" charset="0"/>
              </a:rPr>
            </a:br>
            <a:r>
              <a:rPr lang="fr-FR" sz="3300" dirty="0" smtClean="0">
                <a:effectLst>
                  <a:outerShdw blurRad="38100" dist="38100" dir="2700000" algn="tl">
                    <a:srgbClr val="000000">
                      <a:alpha val="43137"/>
                    </a:srgbClr>
                  </a:outerShdw>
                </a:effectLst>
                <a:latin typeface="Arial Narrow" panose="020B0606020202030204" pitchFamily="34" charset="0"/>
              </a:rPr>
              <a:t>défis sécuritaires et initiatives </a:t>
            </a:r>
            <a:r>
              <a:rPr lang="fr-FR" sz="3300" dirty="0">
                <a:effectLst>
                  <a:outerShdw blurRad="38100" dist="38100" dir="2700000" algn="tl">
                    <a:srgbClr val="000000">
                      <a:alpha val="43137"/>
                    </a:srgbClr>
                  </a:outerShdw>
                </a:effectLst>
                <a:latin typeface="Arial Narrow" panose="020B0606020202030204" pitchFamily="34" charset="0"/>
              </a:rPr>
              <a:t>de prise en </a:t>
            </a:r>
            <a:r>
              <a:rPr lang="fr-FR" sz="3300" dirty="0" smtClean="0">
                <a:effectLst>
                  <a:outerShdw blurRad="38100" dist="38100" dir="2700000" algn="tl">
                    <a:srgbClr val="000000">
                      <a:alpha val="43137"/>
                    </a:srgbClr>
                  </a:outerShdw>
                </a:effectLst>
                <a:latin typeface="Arial Narrow" panose="020B0606020202030204" pitchFamily="34" charset="0"/>
              </a:rPr>
              <a:t>charge</a:t>
            </a:r>
            <a:endParaRPr lang="fr-FR" sz="3300" dirty="0">
              <a:effectLst>
                <a:outerShdw blurRad="38100" dist="38100" dir="2700000" algn="tl">
                  <a:srgbClr val="000000">
                    <a:alpha val="43137"/>
                  </a:srgbClr>
                </a:outerShdw>
              </a:effectLst>
              <a:latin typeface="Arial Narrow" panose="020B0606020202030204" pitchFamily="34" charset="0"/>
            </a:endParaRPr>
          </a:p>
        </p:txBody>
      </p:sp>
      <p:sp>
        <p:nvSpPr>
          <p:cNvPr id="3" name="Espace réservé du contenu 2"/>
          <p:cNvSpPr>
            <a:spLocks noGrp="1"/>
          </p:cNvSpPr>
          <p:nvPr>
            <p:ph idx="1"/>
          </p:nvPr>
        </p:nvSpPr>
        <p:spPr>
          <a:xfrm>
            <a:off x="511228" y="1610789"/>
            <a:ext cx="8309245" cy="4524299"/>
          </a:xfrm>
        </p:spPr>
        <p:txBody>
          <a:bodyPr>
            <a:normAutofit/>
          </a:bodyPr>
          <a:lstStyle/>
          <a:p>
            <a:pPr marL="0" indent="0">
              <a:buNone/>
            </a:pPr>
            <a:r>
              <a:rPr lang="fr-FR" sz="2400" dirty="0" smtClean="0">
                <a:latin typeface="Arial Narrow" panose="020B0606020202030204" pitchFamily="34" charset="0"/>
              </a:rPr>
              <a:t>Dans </a:t>
            </a:r>
            <a:r>
              <a:rPr lang="fr-FR" sz="2400" dirty="0">
                <a:latin typeface="Arial Narrow" panose="020B0606020202030204" pitchFamily="34" charset="0"/>
              </a:rPr>
              <a:t>le Haut et Bas </a:t>
            </a:r>
            <a:r>
              <a:rPr lang="fr-FR" sz="2400" dirty="0" err="1" smtClean="0">
                <a:latin typeface="Arial Narrow" panose="020B0606020202030204" pitchFamily="34" charset="0"/>
              </a:rPr>
              <a:t>Uelé</a:t>
            </a:r>
            <a:r>
              <a:rPr lang="fr-FR" sz="2400" dirty="0" smtClean="0">
                <a:latin typeface="Arial Narrow" panose="020B0606020202030204" pitchFamily="34" charset="0"/>
              </a:rPr>
              <a:t>, dans l’ancienne Province Orientale</a:t>
            </a:r>
          </a:p>
          <a:p>
            <a:pPr marL="0" indent="0">
              <a:buNone/>
            </a:pPr>
            <a:endParaRPr lang="fr-FR" dirty="0" smtClean="0">
              <a:latin typeface="Arial Narrow" panose="020B0606020202030204" pitchFamily="34" charset="0"/>
            </a:endParaRPr>
          </a:p>
          <a:p>
            <a:pPr marL="0" indent="0">
              <a:buNone/>
            </a:pPr>
            <a:r>
              <a:rPr lang="fr-FR" sz="2400" dirty="0" smtClean="0">
                <a:latin typeface="Arial Narrow" panose="020B0606020202030204" pitchFamily="34" charset="0"/>
              </a:rPr>
              <a:t>A ces jours, </a:t>
            </a:r>
            <a:r>
              <a:rPr lang="fr-FR" sz="2400" dirty="0">
                <a:latin typeface="Arial Narrow" panose="020B0606020202030204" pitchFamily="34" charset="0"/>
              </a:rPr>
              <a:t>les autorités congolaises n’ont pas </a:t>
            </a:r>
            <a:r>
              <a:rPr lang="fr-FR" sz="2400" dirty="0" smtClean="0">
                <a:latin typeface="Arial Narrow" panose="020B0606020202030204" pitchFamily="34" charset="0"/>
              </a:rPr>
              <a:t>encore apporté de réponses efficaces et durables aux </a:t>
            </a:r>
            <a:r>
              <a:rPr lang="fr-FR" sz="2400" dirty="0">
                <a:latin typeface="Arial Narrow" panose="020B0606020202030204" pitchFamily="34" charset="0"/>
              </a:rPr>
              <a:t>problèmes posés par </a:t>
            </a:r>
            <a:r>
              <a:rPr lang="fr-FR" sz="2400" dirty="0" smtClean="0">
                <a:latin typeface="Arial Narrow" panose="020B0606020202030204" pitchFamily="34" charset="0"/>
              </a:rPr>
              <a:t>l’installation des </a:t>
            </a:r>
            <a:r>
              <a:rPr lang="fr-FR" sz="2400" dirty="0">
                <a:latin typeface="Arial Narrow" panose="020B0606020202030204" pitchFamily="34" charset="0"/>
              </a:rPr>
              <a:t>éleveurs Peuls « </a:t>
            </a:r>
            <a:r>
              <a:rPr lang="fr-FR" sz="2400" dirty="0" err="1">
                <a:latin typeface="Arial Narrow" panose="020B0606020202030204" pitchFamily="34" charset="0"/>
              </a:rPr>
              <a:t>Mbororo</a:t>
            </a:r>
            <a:r>
              <a:rPr lang="fr-FR" sz="2400" dirty="0">
                <a:latin typeface="Arial Narrow" panose="020B0606020202030204" pitchFamily="34" charset="0"/>
              </a:rPr>
              <a:t> </a:t>
            </a:r>
            <a:r>
              <a:rPr lang="fr-FR" sz="2400" dirty="0" smtClean="0">
                <a:latin typeface="Arial Narrow" panose="020B0606020202030204" pitchFamily="34" charset="0"/>
              </a:rPr>
              <a:t>», depuis leur installation dans l’ancienne Province Orientale et en périphéries de la RDC.</a:t>
            </a:r>
          </a:p>
          <a:p>
            <a:pPr marL="0" indent="0">
              <a:buNone/>
            </a:pPr>
            <a:endParaRPr lang="fr-FR" dirty="0" smtClean="0">
              <a:latin typeface="Arial Narrow" panose="020B0606020202030204" pitchFamily="34" charset="0"/>
            </a:endParaRPr>
          </a:p>
          <a:p>
            <a:pPr marL="0" indent="0">
              <a:buNone/>
            </a:pPr>
            <a:r>
              <a:rPr lang="fr-FR" sz="2400" dirty="0" smtClean="0">
                <a:latin typeface="Arial Narrow" panose="020B0606020202030204" pitchFamily="34" charset="0"/>
              </a:rPr>
              <a:t>Depuis lors, les actions menées par les autorités de tutelle oscillent entre répression </a:t>
            </a:r>
            <a:r>
              <a:rPr lang="fr-FR" sz="2400" dirty="0">
                <a:latin typeface="Arial Narrow" panose="020B0606020202030204" pitchFamily="34" charset="0"/>
              </a:rPr>
              <a:t>et l’apaisement suite au moratoire sur l’expulsion </a:t>
            </a:r>
            <a:r>
              <a:rPr lang="fr-FR" sz="2400" dirty="0" smtClean="0">
                <a:latin typeface="Arial Narrow" panose="020B0606020202030204" pitchFamily="34" charset="0"/>
              </a:rPr>
              <a:t>des décidé </a:t>
            </a:r>
            <a:r>
              <a:rPr lang="fr-FR" sz="2400" dirty="0">
                <a:latin typeface="Arial Narrow" panose="020B0606020202030204" pitchFamily="34" charset="0"/>
              </a:rPr>
              <a:t>en </a:t>
            </a:r>
            <a:r>
              <a:rPr lang="fr-FR" sz="2400" dirty="0" smtClean="0">
                <a:latin typeface="Arial Narrow" panose="020B0606020202030204" pitchFamily="34" charset="0"/>
              </a:rPr>
              <a:t>2012, mettant un accent sur la dimension régionale et sous régionales</a:t>
            </a:r>
          </a:p>
        </p:txBody>
      </p:sp>
      <p:sp>
        <p:nvSpPr>
          <p:cNvPr id="4" name="Espace réservé de la date 3"/>
          <p:cNvSpPr>
            <a:spLocks noGrp="1"/>
          </p:cNvSpPr>
          <p:nvPr>
            <p:ph type="dt" sz="half" idx="10"/>
          </p:nvPr>
        </p:nvSpPr>
        <p:spPr/>
        <p:txBody>
          <a:bodyPr/>
          <a:lstStyle/>
          <a:p>
            <a:pPr>
              <a:defRPr/>
            </a:pPr>
            <a:fld id="{4ED8BC33-C4DC-49D4-91E2-AF543BEB2E3C}" type="datetime1">
              <a:rPr lang="fr-FR" smtClean="0"/>
              <a:t>09.04.19</a:t>
            </a:fld>
            <a:endParaRPr lang="en-US"/>
          </a:p>
        </p:txBody>
      </p:sp>
      <p:sp>
        <p:nvSpPr>
          <p:cNvPr id="5" name="Espace réservé du numéro de diapositive 4"/>
          <p:cNvSpPr>
            <a:spLocks noGrp="1"/>
          </p:cNvSpPr>
          <p:nvPr>
            <p:ph type="sldNum" sz="quarter" idx="12"/>
          </p:nvPr>
        </p:nvSpPr>
        <p:spPr/>
        <p:txBody>
          <a:bodyPr/>
          <a:lstStyle/>
          <a:p>
            <a:fld id="{736DD0D1-05DA-43A6-8481-3B4E56080CAB}" type="slidenum">
              <a:rPr lang="en-US" altLang="fr-FR" smtClean="0"/>
              <a:pPr/>
              <a:t>6</a:t>
            </a:fld>
            <a:endParaRPr lang="en-US" altLang="fr-FR"/>
          </a:p>
        </p:txBody>
      </p:sp>
    </p:spTree>
    <p:extLst>
      <p:ext uri="{BB962C8B-B14F-4D97-AF65-F5344CB8AC3E}">
        <p14:creationId xmlns:p14="http://schemas.microsoft.com/office/powerpoint/2010/main" val="146235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6206" y="329900"/>
            <a:ext cx="7724266" cy="1280890"/>
          </a:xfrm>
        </p:spPr>
        <p:txBody>
          <a:bodyPr>
            <a:normAutofit fontScale="90000"/>
          </a:bodyPr>
          <a:lstStyle/>
          <a:p>
            <a:pPr algn="ctr"/>
            <a:r>
              <a:rPr lang="fr-FR" sz="4400" b="1" u="sng" dirty="0">
                <a:solidFill>
                  <a:srgbClr val="1CACE3">
                    <a:lumMod val="75000"/>
                  </a:srgbClr>
                </a:solidFill>
                <a:effectLst>
                  <a:outerShdw blurRad="38100" dist="38100" dir="2700000" algn="tl">
                    <a:srgbClr val="000000">
                      <a:alpha val="43137"/>
                    </a:srgbClr>
                  </a:outerShdw>
                </a:effectLst>
                <a:latin typeface="Arial Narrow" panose="020B0606020202030204" pitchFamily="34" charset="0"/>
              </a:rPr>
              <a:t>Pastoralisme et à la Transhumance</a:t>
            </a:r>
            <a:r>
              <a:rPr lang="fr-FR" sz="3200" dirty="0">
                <a:solidFill>
                  <a:srgbClr val="1CACE3">
                    <a:lumMod val="75000"/>
                  </a:srgbClr>
                </a:solidFill>
                <a:latin typeface="Arial Narrow" panose="020B0606020202030204" pitchFamily="34" charset="0"/>
              </a:rPr>
              <a:t/>
            </a:r>
            <a:br>
              <a:rPr lang="fr-FR" sz="3200" dirty="0">
                <a:solidFill>
                  <a:srgbClr val="1CACE3">
                    <a:lumMod val="75000"/>
                  </a:srgbClr>
                </a:solidFill>
                <a:latin typeface="Arial Narrow" panose="020B0606020202030204" pitchFamily="34" charset="0"/>
              </a:rPr>
            </a:br>
            <a:r>
              <a:rPr lang="fr-FR" sz="3300" dirty="0" smtClean="0">
                <a:solidFill>
                  <a:srgbClr val="1CACE3">
                    <a:lumMod val="75000"/>
                  </a:srgbClr>
                </a:solidFill>
                <a:effectLst>
                  <a:outerShdw blurRad="38100" dist="38100" dir="2700000" algn="tl">
                    <a:srgbClr val="000000">
                      <a:alpha val="43137"/>
                    </a:srgbClr>
                  </a:outerShdw>
                </a:effectLst>
                <a:latin typeface="Arial Narrow" panose="020B0606020202030204" pitchFamily="34" charset="0"/>
              </a:rPr>
              <a:t>recommandations : prévention et gestion des conflits</a:t>
            </a:r>
            <a:endParaRPr lang="fr-FR" sz="3300" dirty="0">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511228" y="1610790"/>
            <a:ext cx="8309243" cy="4698530"/>
          </a:xfrm>
        </p:spPr>
        <p:txBody>
          <a:bodyPr>
            <a:noAutofit/>
          </a:bodyPr>
          <a:lstStyle/>
          <a:p>
            <a:pPr marL="0" indent="0">
              <a:buNone/>
            </a:pPr>
            <a:r>
              <a:rPr lang="fr-FR" sz="2400" i="1" dirty="0">
                <a:latin typeface="Arial Narrow" panose="020B0606020202030204" pitchFamily="34" charset="0"/>
              </a:rPr>
              <a:t>Pour anticiper </a:t>
            </a:r>
            <a:r>
              <a:rPr lang="fr-FR" sz="2400" i="1" dirty="0" smtClean="0">
                <a:latin typeface="Arial Narrow" panose="020B0606020202030204" pitchFamily="34" charset="0"/>
              </a:rPr>
              <a:t>les mouvements </a:t>
            </a:r>
            <a:r>
              <a:rPr lang="fr-FR" sz="2400" i="1" dirty="0">
                <a:latin typeface="Arial Narrow" panose="020B0606020202030204" pitchFamily="34" charset="0"/>
              </a:rPr>
              <a:t>et prévenir les </a:t>
            </a:r>
            <a:r>
              <a:rPr lang="fr-FR" sz="2400" i="1" dirty="0" smtClean="0">
                <a:latin typeface="Arial Narrow" panose="020B0606020202030204" pitchFamily="34" charset="0"/>
              </a:rPr>
              <a:t>conflits en RDC, où le Gouvernement s’efforce de relancer l’agriculture, différentes </a:t>
            </a:r>
            <a:r>
              <a:rPr lang="fr-FR" sz="2400" dirty="0" smtClean="0">
                <a:latin typeface="Arial Narrow" panose="020B0606020202030204" pitchFamily="34" charset="0"/>
              </a:rPr>
              <a:t>études menées par ICG, FAO et bien d’autres préconisent les actions ci après :</a:t>
            </a:r>
          </a:p>
          <a:p>
            <a:pPr>
              <a:buFont typeface="Courier New" panose="02070309020205020404" pitchFamily="49" charset="0"/>
              <a:buChar char="o"/>
            </a:pPr>
            <a:r>
              <a:rPr lang="fr-FR" sz="2400" dirty="0" smtClean="0">
                <a:latin typeface="Arial Narrow" panose="020B0606020202030204" pitchFamily="34" charset="0"/>
              </a:rPr>
              <a:t>Le recensement </a:t>
            </a:r>
            <a:r>
              <a:rPr lang="fr-FR" sz="2400" dirty="0">
                <a:latin typeface="Arial Narrow" panose="020B0606020202030204" pitchFamily="34" charset="0"/>
              </a:rPr>
              <a:t>et </a:t>
            </a:r>
            <a:r>
              <a:rPr lang="fr-FR" sz="2400" dirty="0" smtClean="0">
                <a:latin typeface="Arial Narrow" panose="020B0606020202030204" pitchFamily="34" charset="0"/>
              </a:rPr>
              <a:t>localisation des peuples éleveurs ;</a:t>
            </a:r>
            <a:endParaRPr lang="fr-FR" sz="2400" dirty="0">
              <a:latin typeface="Arial Narrow" panose="020B0606020202030204" pitchFamily="34" charset="0"/>
            </a:endParaRPr>
          </a:p>
          <a:p>
            <a:pPr>
              <a:buFont typeface="Courier New" panose="02070309020205020404" pitchFamily="49" charset="0"/>
              <a:buChar char="o"/>
            </a:pPr>
            <a:r>
              <a:rPr lang="fr-FR" sz="2400" dirty="0" smtClean="0">
                <a:latin typeface="Arial Narrow" panose="020B0606020202030204" pitchFamily="34" charset="0"/>
              </a:rPr>
              <a:t>Le développement des complémentarités </a:t>
            </a:r>
            <a:r>
              <a:rPr lang="fr-FR" sz="2400" dirty="0">
                <a:latin typeface="Arial Narrow" panose="020B0606020202030204" pitchFamily="34" charset="0"/>
              </a:rPr>
              <a:t>économiques entre éleveurs et </a:t>
            </a:r>
            <a:r>
              <a:rPr lang="fr-FR" sz="2400" dirty="0" smtClean="0">
                <a:latin typeface="Arial Narrow" panose="020B0606020202030204" pitchFamily="34" charset="0"/>
              </a:rPr>
              <a:t>cultivateurs ;</a:t>
            </a:r>
            <a:endParaRPr lang="fr-FR" sz="2400" dirty="0">
              <a:latin typeface="Arial Narrow" panose="020B0606020202030204" pitchFamily="34" charset="0"/>
            </a:endParaRPr>
          </a:p>
          <a:p>
            <a:pPr>
              <a:buFont typeface="Courier New" panose="02070309020205020404" pitchFamily="49" charset="0"/>
              <a:buChar char="o"/>
            </a:pPr>
            <a:r>
              <a:rPr lang="fr-FR" sz="2400" dirty="0" smtClean="0">
                <a:latin typeface="Arial Narrow" panose="020B0606020202030204" pitchFamily="34" charset="0"/>
              </a:rPr>
              <a:t>La régularisation la situation des peuples éleveurs (pour le </a:t>
            </a:r>
            <a:r>
              <a:rPr lang="fr-FR" sz="2400" dirty="0" err="1" smtClean="0">
                <a:latin typeface="Arial Narrow" panose="020B0606020202030204" pitchFamily="34" charset="0"/>
              </a:rPr>
              <a:t>Mbororo</a:t>
            </a:r>
            <a:r>
              <a:rPr lang="fr-FR" sz="2400" dirty="0" smtClean="0">
                <a:latin typeface="Arial Narrow" panose="020B0606020202030204" pitchFamily="34" charset="0"/>
              </a:rPr>
              <a:t>)</a:t>
            </a:r>
          </a:p>
          <a:p>
            <a:pPr>
              <a:buFont typeface="Courier New" panose="02070309020205020404" pitchFamily="49" charset="0"/>
              <a:buChar char="o"/>
            </a:pPr>
            <a:r>
              <a:rPr lang="fr-FR" sz="2400" dirty="0" smtClean="0">
                <a:latin typeface="Arial Narrow" panose="020B0606020202030204" pitchFamily="34" charset="0"/>
              </a:rPr>
              <a:t>La délimitation des </a:t>
            </a:r>
            <a:r>
              <a:rPr lang="fr-FR" sz="2400" dirty="0">
                <a:latin typeface="Arial Narrow" panose="020B0606020202030204" pitchFamily="34" charset="0"/>
              </a:rPr>
              <a:t>aires de </a:t>
            </a:r>
            <a:r>
              <a:rPr lang="fr-FR" sz="2400" dirty="0" smtClean="0">
                <a:latin typeface="Arial Narrow" panose="020B0606020202030204" pitchFamily="34" charset="0"/>
              </a:rPr>
              <a:t>pâturages, au loin </a:t>
            </a:r>
            <a:r>
              <a:rPr lang="fr-FR" sz="2400" dirty="0">
                <a:latin typeface="Arial Narrow" panose="020B0606020202030204" pitchFamily="34" charset="0"/>
              </a:rPr>
              <a:t>des </a:t>
            </a:r>
            <a:r>
              <a:rPr lang="fr-FR" sz="2400" dirty="0" smtClean="0">
                <a:latin typeface="Arial Narrow" panose="020B0606020202030204" pitchFamily="34" charset="0"/>
              </a:rPr>
              <a:t>cultures locales, à </a:t>
            </a:r>
            <a:r>
              <a:rPr lang="fr-FR" sz="2400" dirty="0">
                <a:latin typeface="Arial Narrow" panose="020B0606020202030204" pitchFamily="34" charset="0"/>
              </a:rPr>
              <a:t>proximité de points </a:t>
            </a:r>
            <a:r>
              <a:rPr lang="fr-FR" sz="2400" dirty="0" smtClean="0">
                <a:latin typeface="Arial Narrow" panose="020B0606020202030204" pitchFamily="34" charset="0"/>
              </a:rPr>
              <a:t>d’eaux ;</a:t>
            </a:r>
          </a:p>
          <a:p>
            <a:pPr>
              <a:buFont typeface="Courier New" panose="02070309020205020404" pitchFamily="49" charset="0"/>
              <a:buChar char="o"/>
            </a:pPr>
            <a:r>
              <a:rPr lang="fr-FR" sz="2400" dirty="0" smtClean="0">
                <a:latin typeface="Arial Narrow" panose="020B0606020202030204" pitchFamily="34" charset="0"/>
              </a:rPr>
              <a:t>La mise en en </a:t>
            </a:r>
            <a:r>
              <a:rPr lang="fr-FR" sz="2400" dirty="0">
                <a:latin typeface="Arial Narrow" panose="020B0606020202030204" pitchFamily="34" charset="0"/>
              </a:rPr>
              <a:t>œuvre </a:t>
            </a:r>
            <a:r>
              <a:rPr lang="fr-FR" sz="2400" dirty="0" smtClean="0">
                <a:latin typeface="Arial Narrow" panose="020B0606020202030204" pitchFamily="34" charset="0"/>
              </a:rPr>
              <a:t>des programmes </a:t>
            </a:r>
            <a:r>
              <a:rPr lang="fr-FR" sz="2400" dirty="0">
                <a:latin typeface="Arial Narrow" panose="020B0606020202030204" pitchFamily="34" charset="0"/>
              </a:rPr>
              <a:t>de sensibilisation au bon </a:t>
            </a:r>
            <a:r>
              <a:rPr lang="fr-FR" sz="2400" dirty="0" smtClean="0">
                <a:latin typeface="Arial Narrow" panose="020B0606020202030204" pitchFamily="34" charset="0"/>
              </a:rPr>
              <a:t>voisinage</a:t>
            </a:r>
            <a:endParaRPr lang="fr-FR" sz="2400" dirty="0">
              <a:latin typeface="Arial Narrow" panose="020B0606020202030204" pitchFamily="34" charset="0"/>
            </a:endParaRPr>
          </a:p>
        </p:txBody>
      </p:sp>
      <p:sp>
        <p:nvSpPr>
          <p:cNvPr id="4" name="Espace réservé de la date 3"/>
          <p:cNvSpPr>
            <a:spLocks noGrp="1"/>
          </p:cNvSpPr>
          <p:nvPr>
            <p:ph type="dt" sz="half" idx="10"/>
          </p:nvPr>
        </p:nvSpPr>
        <p:spPr/>
        <p:txBody>
          <a:bodyPr/>
          <a:lstStyle/>
          <a:p>
            <a:pPr>
              <a:defRPr/>
            </a:pPr>
            <a:fld id="{4ED8BC33-C4DC-49D4-91E2-AF543BEB2E3C}" type="datetime1">
              <a:rPr lang="fr-FR" smtClean="0"/>
              <a:t>09.04.19</a:t>
            </a:fld>
            <a:endParaRPr lang="en-US"/>
          </a:p>
        </p:txBody>
      </p:sp>
      <p:sp>
        <p:nvSpPr>
          <p:cNvPr id="5" name="Espace réservé du numéro de diapositive 4"/>
          <p:cNvSpPr>
            <a:spLocks noGrp="1"/>
          </p:cNvSpPr>
          <p:nvPr>
            <p:ph type="sldNum" sz="quarter" idx="12"/>
          </p:nvPr>
        </p:nvSpPr>
        <p:spPr/>
        <p:txBody>
          <a:bodyPr/>
          <a:lstStyle/>
          <a:p>
            <a:fld id="{736DD0D1-05DA-43A6-8481-3B4E56080CAB}" type="slidenum">
              <a:rPr lang="en-US" altLang="fr-FR" smtClean="0"/>
              <a:pPr/>
              <a:t>7</a:t>
            </a:fld>
            <a:endParaRPr lang="en-US" altLang="fr-FR"/>
          </a:p>
        </p:txBody>
      </p:sp>
    </p:spTree>
    <p:extLst>
      <p:ext uri="{BB962C8B-B14F-4D97-AF65-F5344CB8AC3E}">
        <p14:creationId xmlns:p14="http://schemas.microsoft.com/office/powerpoint/2010/main" val="2583179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6"/>
          <p:cNvSpPr>
            <a:spLocks noGrp="1"/>
          </p:cNvSpPr>
          <p:nvPr>
            <p:ph type="body" sz="half" idx="2"/>
          </p:nvPr>
        </p:nvSpPr>
        <p:spPr/>
        <p:txBody>
          <a:bodyPr>
            <a:normAutofit/>
          </a:bodyPr>
          <a:lstStyle/>
          <a:p>
            <a:pPr algn="ctr"/>
            <a:r>
              <a:rPr lang="fr-FR" sz="4000" b="1" dirty="0">
                <a:effectLst>
                  <a:outerShdw blurRad="38100" dist="38100" dir="2700000" algn="tl">
                    <a:srgbClr val="000000">
                      <a:alpha val="43137"/>
                    </a:srgbClr>
                  </a:outerShdw>
                </a:effectLst>
                <a:latin typeface="Arial Narrow" panose="020B0606020202030204" pitchFamily="34" charset="0"/>
              </a:rPr>
              <a:t>Merci pour votre attention</a:t>
            </a:r>
            <a:endParaRPr lang="fr-FR" sz="4000" dirty="0"/>
          </a:p>
        </p:txBody>
      </p:sp>
      <p:sp>
        <p:nvSpPr>
          <p:cNvPr id="4" name="Espace réservé de la date 3"/>
          <p:cNvSpPr>
            <a:spLocks noGrp="1"/>
          </p:cNvSpPr>
          <p:nvPr>
            <p:ph type="dt" sz="half" idx="10"/>
          </p:nvPr>
        </p:nvSpPr>
        <p:spPr/>
        <p:txBody>
          <a:bodyPr/>
          <a:lstStyle/>
          <a:p>
            <a:pPr>
              <a:defRPr/>
            </a:pPr>
            <a:fld id="{4ED8BC33-C4DC-49D4-91E2-AF543BEB2E3C}" type="datetime1">
              <a:rPr lang="fr-FR" smtClean="0"/>
              <a:t>09.04.19</a:t>
            </a:fld>
            <a:endParaRPr lang="en-US"/>
          </a:p>
        </p:txBody>
      </p:sp>
      <p:sp>
        <p:nvSpPr>
          <p:cNvPr id="5" name="Espace réservé du numéro de diapositive 4"/>
          <p:cNvSpPr>
            <a:spLocks noGrp="1"/>
          </p:cNvSpPr>
          <p:nvPr>
            <p:ph type="sldNum" sz="quarter" idx="12"/>
          </p:nvPr>
        </p:nvSpPr>
        <p:spPr/>
        <p:txBody>
          <a:bodyPr/>
          <a:lstStyle/>
          <a:p>
            <a:fld id="{736DD0D1-05DA-43A6-8481-3B4E56080CAB}" type="slidenum">
              <a:rPr lang="en-US" altLang="fr-FR" smtClean="0"/>
              <a:pPr/>
              <a:t>8</a:t>
            </a:fld>
            <a:endParaRPr lang="en-US" altLang="fr-FR"/>
          </a:p>
        </p:txBody>
      </p:sp>
    </p:spTree>
    <p:extLst>
      <p:ext uri="{BB962C8B-B14F-4D97-AF65-F5344CB8AC3E}">
        <p14:creationId xmlns:p14="http://schemas.microsoft.com/office/powerpoint/2010/main" val="974348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7">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170</TotalTime>
  <Words>479</Words>
  <Application>Microsoft Office PowerPoint</Application>
  <PresentationFormat>Affichage à l'écran (4:3)</PresentationFormat>
  <Paragraphs>66</Paragraphs>
  <Slides>8</Slides>
  <Notes>4</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8</vt:i4>
      </vt:variant>
    </vt:vector>
  </HeadingPairs>
  <TitlesOfParts>
    <vt:vector size="11" baseType="lpstr">
      <vt:lpstr>Calibri</vt:lpstr>
      <vt:lpstr>Arial</vt:lpstr>
      <vt:lpstr>Brin</vt:lpstr>
      <vt:lpstr>Pastoralisme et Transhumance en RDC état des lieux</vt:lpstr>
      <vt:lpstr>Plan de l’Exposé</vt:lpstr>
      <vt:lpstr>Pastoralisme et transhumance état de la question en RDC</vt:lpstr>
      <vt:lpstr>Pastoralisme et Transhumance des cas de conflits enregistrés </vt:lpstr>
      <vt:lpstr>Pastoralisme et à la Transhumance défis sécuritaires et initiatives de prise en charge</vt:lpstr>
      <vt:lpstr>Pastoralisme et à la Transhumance défis sécuritaires et initiatives de prise en charge</vt:lpstr>
      <vt:lpstr>Pastoralisme et à la Transhumance recommandations : prévention et gestion des conflits</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Pastoralisme et Transhumance en RDC état des lieux</dc:title>
  <dc:creator>mike limbuko</dc:creator>
  <cp:lastModifiedBy>mike limbuko</cp:lastModifiedBy>
  <cp:revision>17</cp:revision>
  <dcterms:created xsi:type="dcterms:W3CDTF">2019-04-09T08:56:32Z</dcterms:created>
  <dcterms:modified xsi:type="dcterms:W3CDTF">2019-04-09T11:47:04Z</dcterms:modified>
</cp:coreProperties>
</file>