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65" r:id="rId5"/>
    <p:sldId id="259" r:id="rId6"/>
    <p:sldId id="258" r:id="rId7"/>
    <p:sldId id="261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fr-FR" sz="2800" dirty="0" smtClean="0"/>
              <a:t>Pastoralisme et cohabitation pacifique en République Centrafricaine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/>
              <a:t>Dr HAMAT MAL-MAL </a:t>
            </a:r>
            <a:r>
              <a:rPr lang="fr-FR" dirty="0" err="1" smtClean="0"/>
              <a:t>Essène</a:t>
            </a:r>
            <a:r>
              <a:rPr lang="fr-FR" dirty="0" smtClean="0"/>
              <a:t>, Expert national en Transhumance et pastoralisme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3053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PLAN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Bases règlementaires et contexte d la transhumance et du pastoralisme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Situation  des conflits </a:t>
            </a:r>
            <a:r>
              <a:rPr lang="fr-FR" dirty="0"/>
              <a:t>(</a:t>
            </a:r>
            <a:r>
              <a:rPr lang="fr-FR" dirty="0" smtClean="0"/>
              <a:t>origine, causes et conséquences)</a:t>
            </a:r>
            <a:endParaRPr lang="fr-FR" dirty="0"/>
          </a:p>
          <a:p>
            <a:pPr>
              <a:lnSpc>
                <a:spcPct val="150000"/>
              </a:lnSpc>
            </a:pPr>
            <a:r>
              <a:rPr lang="fr-FR" dirty="0" smtClean="0"/>
              <a:t>Approches de résolutions des conflits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880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0761" y="753228"/>
            <a:ext cx="11037194" cy="1191482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/>
              <a:t>Contexte du pastoralisme  au niveau </a:t>
            </a:r>
            <a:r>
              <a:rPr lang="fr-FR" sz="2800" dirty="0"/>
              <a:t>national et </a:t>
            </a:r>
            <a:r>
              <a:rPr lang="fr-FR" sz="2800" dirty="0" smtClean="0"/>
              <a:t>enjeux de la transhumance pour une cohabitation pacifique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1" y="1944710"/>
            <a:ext cx="11000817" cy="446896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Loi 65/61 réglementant l’élevage en RCA: Promotion de la vaine pâture</a:t>
            </a:r>
          </a:p>
          <a:p>
            <a:pPr algn="just">
              <a:lnSpc>
                <a:spcPct val="150000"/>
              </a:lnSpc>
            </a:pPr>
            <a:r>
              <a:rPr lang="fr-FR" dirty="0"/>
              <a:t>Rôle de la FNEC</a:t>
            </a:r>
          </a:p>
          <a:p>
            <a:pPr algn="just">
              <a:lnSpc>
                <a:spcPct val="150000"/>
              </a:lnSpc>
            </a:pPr>
            <a:r>
              <a:rPr lang="fr-FR" dirty="0" err="1" smtClean="0"/>
              <a:t>Ordonance</a:t>
            </a:r>
            <a:r>
              <a:rPr lang="fr-FR" dirty="0" smtClean="0"/>
              <a:t> et décret de 1986; créant les ZAGROP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Mise en place des ZAGROP et AEA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Transhumance interne et transhumance transfrontalière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Insécurité dans les couloirs de transhumance 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Conflits agriculteurs –éleveurs: Vol de bétail destruction des champs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Transhumance armée ? Accord de Khartoum, vers une transhumance apaisée.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328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Situation des conflits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1" y="2073499"/>
            <a:ext cx="10962180" cy="4468968"/>
          </a:xfrm>
        </p:spPr>
        <p:txBody>
          <a:bodyPr>
            <a:normAutofit/>
          </a:bodyPr>
          <a:lstStyle/>
          <a:p>
            <a:r>
              <a:rPr lang="fr-FR" dirty="0" smtClean="0"/>
              <a:t>Conflits entre </a:t>
            </a:r>
            <a:r>
              <a:rPr lang="fr-FR" dirty="0" err="1" smtClean="0"/>
              <a:t>agricultaures</a:t>
            </a:r>
            <a:r>
              <a:rPr lang="fr-FR" dirty="0" smtClean="0"/>
              <a:t> et </a:t>
            </a:r>
            <a:r>
              <a:rPr lang="fr-FR" dirty="0" err="1" smtClean="0"/>
              <a:t>élaveurs</a:t>
            </a:r>
            <a:r>
              <a:rPr lang="fr-FR" dirty="0" smtClean="0"/>
              <a:t>= conflits entre éleveurs étrangers et agriculteurs autochtones</a:t>
            </a:r>
            <a:endParaRPr lang="fr-FR" dirty="0"/>
          </a:p>
          <a:p>
            <a:r>
              <a:rPr lang="fr-FR" dirty="0" smtClean="0"/>
              <a:t>Causes : </a:t>
            </a:r>
            <a:r>
              <a:rPr lang="fr-FR" dirty="0" err="1" smtClean="0"/>
              <a:t>côé</a:t>
            </a:r>
            <a:r>
              <a:rPr lang="fr-FR" dirty="0" smtClean="0"/>
              <a:t> éleveurs: gardiennage insuffisant, divagation, non respect des couloirs de transhumance</a:t>
            </a:r>
          </a:p>
          <a:p>
            <a:r>
              <a:rPr lang="fr-FR" dirty="0" smtClean="0"/>
              <a:t>Côté agriculteurs: protection insuffisante des cultures, recherche de fertilité des sols, pas de respect de délimitation des zones </a:t>
            </a:r>
            <a:r>
              <a:rPr lang="fr-FR" dirty="0" err="1" smtClean="0"/>
              <a:t>agropastorals</a:t>
            </a:r>
            <a:r>
              <a:rPr lang="fr-FR" dirty="0" smtClean="0"/>
              <a:t> (ZAGROP)</a:t>
            </a:r>
          </a:p>
          <a:p>
            <a:r>
              <a:rPr lang="fr-FR" dirty="0" smtClean="0"/>
              <a:t>Côté administration: complicité avec les acteurs, qualification insuffisante, </a:t>
            </a:r>
            <a:r>
              <a:rPr lang="fr-FR" dirty="0" err="1" smtClean="0"/>
              <a:t>méconnasiisance</a:t>
            </a:r>
            <a:r>
              <a:rPr lang="fr-FR" dirty="0" smtClean="0"/>
              <a:t> des textes,</a:t>
            </a:r>
          </a:p>
          <a:p>
            <a:r>
              <a:rPr lang="fr-FR" dirty="0" smtClean="0"/>
              <a:t>Conséquences: perte des récoltes, tuerie de bétail, mort d’hommes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53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dirty="0" smtClean="0"/>
              <a:t>Dynamique de la transhumance transfrontalière et coopération bilatérale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0" y="2143689"/>
            <a:ext cx="10949303" cy="442453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 smtClean="0"/>
              <a:t>Libre circulation dans la zone CEMAC et CEEAC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Ressources économiques pour la lutte contre la pauvreté pour acteurs et PIB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Intégration </a:t>
            </a:r>
            <a:r>
              <a:rPr lang="fr-FR" dirty="0" err="1" smtClean="0"/>
              <a:t>sous-régionale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dirty="0"/>
              <a:t>Problématique actuelle?  Gouvernance du pastoralisme et transhumance: Groupes armés et transhumance transfrontalière confrontée à l’insécurité et menace de l’instabilité dans la  sous-région,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Organisation des commissions mixtes avec implication des acteurs locaux au niveau des frontières: Tchad, Cameroun et Soudan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Coopération bilatérale avec RDC n’existe pas encore</a:t>
            </a:r>
          </a:p>
        </p:txBody>
      </p:sp>
    </p:spTree>
    <p:extLst>
      <p:ext uri="{BB962C8B-B14F-4D97-AF65-F5344CB8AC3E}">
        <p14:creationId xmlns:p14="http://schemas.microsoft.com/office/powerpoint/2010/main" val="1145988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1039454" cy="753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Solutions </a:t>
            </a:r>
            <a:r>
              <a:rPr lang="fr-FR" dirty="0" smtClean="0"/>
              <a:t>envisagées/Approches de résolution des conflits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3031" y="1757966"/>
            <a:ext cx="11822806" cy="510003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 smtClean="0"/>
              <a:t>Pour </a:t>
            </a:r>
            <a:r>
              <a:rPr lang="fr-FR" sz="2000" dirty="0"/>
              <a:t>les règlements de </a:t>
            </a:r>
            <a:r>
              <a:rPr lang="fr-FR" sz="2000" dirty="0" smtClean="0"/>
              <a:t>conflits agriculteurs et éleveurs</a:t>
            </a:r>
            <a:endParaRPr lang="fr-FR" sz="2000" dirty="0"/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Règlement à l’amiable par les communautés et autorités locales</a:t>
            </a:r>
          </a:p>
          <a:p>
            <a:pPr lvl="1" algn="just">
              <a:lnSpc>
                <a:spcPct val="150000"/>
              </a:lnSpc>
            </a:pPr>
            <a:r>
              <a:rPr lang="fr-FR" dirty="0" smtClean="0"/>
              <a:t>Barèmes de dédommagements en cours de mise en œuvre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Relance des commissions mixtes 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Harmonisation et réglementation des textes communautaires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Promotion des programmes et projets sous régionaux sur le pastoralisme: exemple: </a:t>
            </a:r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 de restauration de la paix et du dialogue entre les communautés affectées par la transhumance transfrontalière (RCA/Tchad</a:t>
            </a: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et projet modèle pour un schéma directeur de l’aménagement du territoire.</a:t>
            </a:r>
          </a:p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: Dualité sécurité et économie ?valorisation des Chaînes de valeur et Transhumance apaisée</a:t>
            </a:r>
            <a:endParaRPr lang="fr-FR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56670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17" y="980729"/>
            <a:ext cx="9739637" cy="597935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40382" y="355304"/>
            <a:ext cx="90276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Couloirs de transhumance et zone </a:t>
            </a:r>
            <a:r>
              <a:rPr lang="fr-FR" sz="2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projet couvre RCA: </a:t>
            </a:r>
            <a:r>
              <a:rPr lang="fr-FR" sz="2200" b="1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Kabo</a:t>
            </a:r>
            <a:r>
              <a:rPr lang="fr-FR" sz="2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Nana-</a:t>
            </a:r>
            <a:r>
              <a:rPr lang="fr-FR" sz="2200" b="1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Gribizi</a:t>
            </a:r>
            <a:r>
              <a:rPr lang="fr-FR" sz="2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et Bamingui </a:t>
            </a:r>
            <a:r>
              <a:rPr lang="fr-FR" sz="2200" b="1" dirty="0" err="1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Bangoran</a:t>
            </a:r>
            <a:r>
              <a:rPr lang="fr-FR" sz="2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Tchad: Région Moyen-Chari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0897786" cy="1080938"/>
          </a:xfrm>
        </p:spPr>
        <p:txBody>
          <a:bodyPr>
            <a:normAutofit/>
          </a:bodyPr>
          <a:lstStyle/>
          <a:p>
            <a:r>
              <a:rPr lang="fr-FR" sz="2800" dirty="0"/>
              <a:t>M</a:t>
            </a:r>
            <a:r>
              <a:rPr lang="fr-FR" sz="2800" dirty="0" smtClean="0"/>
              <a:t>esures d’accompagnement de la transhumance transfrontalière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1" y="1957587"/>
            <a:ext cx="11090969" cy="461063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Mécanisme  communautaire de régulation et de gouvernance de la transhumance transfrontalière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Nexus : Mesures de Sécurité, actions de développement socio-économique et assistance humanitaire = cohabitation pacifique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Approche intégrée : Développement des infrastructures pastorales et agricoles et services sociaux de base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Avantages comparatifs entre les pays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839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10962180" cy="1080938"/>
          </a:xfrm>
        </p:spPr>
        <p:txBody>
          <a:bodyPr>
            <a:normAutofit/>
          </a:bodyPr>
          <a:lstStyle/>
          <a:p>
            <a:r>
              <a:rPr lang="fr-FR" sz="3200" dirty="0" smtClean="0"/>
              <a:t>Solutions envisagées pour une transhumance apaisée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1" y="2021983"/>
            <a:ext cx="10962180" cy="391420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dirty="0" smtClean="0"/>
              <a:t>Opérer une meilleure connaissance de circuit de transhumance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Inventorier les campements et évaluer la capacité d’accueil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Cartographier les axes de transhumance nationale et transfrontalière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Rétablir les accords bilatéraux</a:t>
            </a:r>
          </a:p>
          <a:p>
            <a:pPr algn="just">
              <a:lnSpc>
                <a:spcPct val="150000"/>
              </a:lnSpc>
            </a:pPr>
            <a:r>
              <a:rPr lang="fr-FR" dirty="0" smtClean="0"/>
              <a:t>Actualiser les textes règlementaires sur la transhumance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070077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397</TotalTime>
  <Words>506</Words>
  <Application>Microsoft Office PowerPoint</Application>
  <PresentationFormat>Grand écran</PresentationFormat>
  <Paragraphs>48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Berlin</vt:lpstr>
      <vt:lpstr>Pastoralisme et cohabitation pacifique en République Centrafricaine</vt:lpstr>
      <vt:lpstr>PLAN</vt:lpstr>
      <vt:lpstr>Contexte du pastoralisme  au niveau national et enjeux de la transhumance pour une cohabitation pacifique</vt:lpstr>
      <vt:lpstr>Situation des conflits </vt:lpstr>
      <vt:lpstr>Dynamique de la transhumance transfrontalière et coopération bilatérale</vt:lpstr>
      <vt:lpstr>Solutions envisagées/Approches de résolution des conflits</vt:lpstr>
      <vt:lpstr>Présentation PowerPoint</vt:lpstr>
      <vt:lpstr>Mesures d’accompagnement de la transhumance transfrontalière</vt:lpstr>
      <vt:lpstr>Solutions envisagées pour une transhumance apaisée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Pastoralisme et cohabitation pacifique en République Centrafricaine</dc:title>
  <dc:creator>ABDOULAYE ZOYONDOKO</dc:creator>
  <cp:lastModifiedBy>ABDOULAYE ZOYONDOKO</cp:lastModifiedBy>
  <cp:revision>54</cp:revision>
  <dcterms:created xsi:type="dcterms:W3CDTF">2019-04-09T08:25:25Z</dcterms:created>
  <dcterms:modified xsi:type="dcterms:W3CDTF">2019-04-11T11:34:16Z</dcterms:modified>
</cp:coreProperties>
</file>