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57" r:id="rId3"/>
    <p:sldId id="258" r:id="rId4"/>
    <p:sldId id="281" r:id="rId5"/>
    <p:sldId id="282" r:id="rId6"/>
    <p:sldId id="307" r:id="rId7"/>
    <p:sldId id="328" r:id="rId8"/>
    <p:sldId id="301" r:id="rId9"/>
    <p:sldId id="289" r:id="rId10"/>
    <p:sldId id="308" r:id="rId11"/>
    <p:sldId id="334" r:id="rId12"/>
    <p:sldId id="310" r:id="rId13"/>
    <p:sldId id="276" r:id="rId14"/>
    <p:sldId id="311" r:id="rId15"/>
    <p:sldId id="296" r:id="rId16"/>
    <p:sldId id="333" r:id="rId17"/>
    <p:sldId id="319" r:id="rId18"/>
    <p:sldId id="320" r:id="rId19"/>
    <p:sldId id="292" r:id="rId20"/>
    <p:sldId id="330" r:id="rId21"/>
    <p:sldId id="316" r:id="rId22"/>
    <p:sldId id="317" r:id="rId23"/>
    <p:sldId id="312" r:id="rId24"/>
    <p:sldId id="313" r:id="rId25"/>
    <p:sldId id="259" r:id="rId26"/>
    <p:sldId id="318" r:id="rId27"/>
    <p:sldId id="290" r:id="rId28"/>
    <p:sldId id="325" r:id="rId29"/>
    <p:sldId id="326" r:id="rId30"/>
    <p:sldId id="327" r:id="rId31"/>
    <p:sldId id="324" r:id="rId32"/>
    <p:sldId id="329" r:id="rId33"/>
    <p:sldId id="331" r:id="rId34"/>
    <p:sldId id="332" r:id="rId35"/>
    <p:sldId id="300" r:id="rId36"/>
    <p:sldId id="314" r:id="rId37"/>
    <p:sldId id="315" r:id="rId38"/>
    <p:sldId id="274" r:id="rId3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7199" autoAdjust="0"/>
  </p:normalViewPr>
  <p:slideViewPr>
    <p:cSldViewPr snapToGrid="0">
      <p:cViewPr varScale="1">
        <p:scale>
          <a:sx n="54" d="100"/>
          <a:sy n="54" d="100"/>
        </p:scale>
        <p:origin x="1296" y="60"/>
      </p:cViewPr>
      <p:guideLst/>
    </p:cSldViewPr>
  </p:slideViewPr>
  <p:notesTextViewPr>
    <p:cViewPr>
      <p:scale>
        <a:sx n="1" d="1"/>
        <a:sy n="1" d="1"/>
      </p:scale>
      <p:origin x="0" y="0"/>
    </p:cViewPr>
  </p:notesTextViewPr>
  <p:sorterViewPr>
    <p:cViewPr>
      <p:scale>
        <a:sx n="100" d="100"/>
        <a:sy n="100" d="100"/>
      </p:scale>
      <p:origin x="0" y="-97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7920D9-88A5-4550-A456-7199DC1598DE}" type="doc">
      <dgm:prSet loTypeId="urn:microsoft.com/office/officeart/2005/8/layout/orgChart1" loCatId="hierarchy" qsTypeId="urn:microsoft.com/office/officeart/2005/8/quickstyle/3d1" qsCatId="3D" csTypeId="urn:microsoft.com/office/officeart/2005/8/colors/accent1_2" csCatId="accent1" phldr="1"/>
      <dgm:spPr/>
      <dgm:t>
        <a:bodyPr/>
        <a:lstStyle/>
        <a:p>
          <a:endParaRPr lang="en-US"/>
        </a:p>
      </dgm:t>
    </dgm:pt>
    <dgm:pt modelId="{88AB6735-C7BF-439D-998D-FAE048945DCC}">
      <dgm:prSet phldrT="[Text]" custT="1"/>
      <dgm:spPr/>
      <dgm:t>
        <a:bodyPr/>
        <a:lstStyle/>
        <a:p>
          <a:r>
            <a:rPr lang="en-US" sz="3200" dirty="0" err="1" smtClean="0">
              <a:latin typeface="Arial" panose="020B0604020202020204" pitchFamily="34" charset="0"/>
              <a:cs typeface="Arial" panose="020B0604020202020204" pitchFamily="34" charset="0"/>
            </a:rPr>
            <a:t>Secrétariat</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général</a:t>
          </a:r>
          <a:r>
            <a:rPr lang="en-US" sz="3200" dirty="0" smtClean="0">
              <a:latin typeface="Arial" panose="020B0604020202020204" pitchFamily="34" charset="0"/>
              <a:cs typeface="Arial" panose="020B0604020202020204" pitchFamily="34" charset="0"/>
            </a:rPr>
            <a:t> de la CEEAC</a:t>
          </a:r>
          <a:endParaRPr lang="en-US" sz="3200" dirty="0">
            <a:latin typeface="Arial" panose="020B0604020202020204" pitchFamily="34" charset="0"/>
            <a:cs typeface="Arial" panose="020B0604020202020204" pitchFamily="34" charset="0"/>
          </a:endParaRPr>
        </a:p>
      </dgm:t>
    </dgm:pt>
    <dgm:pt modelId="{EF9940FA-AD24-4FED-8F38-1469566C6D8D}" type="parTrans" cxnId="{D03A00B8-D98B-4860-A058-E76279CE8968}">
      <dgm:prSet/>
      <dgm:spPr/>
      <dgm:t>
        <a:bodyPr/>
        <a:lstStyle/>
        <a:p>
          <a:endParaRPr lang="en-US" sz="2000"/>
        </a:p>
      </dgm:t>
    </dgm:pt>
    <dgm:pt modelId="{57DD1489-4432-47AE-BA96-AFA316BBACEC}" type="sibTrans" cxnId="{D03A00B8-D98B-4860-A058-E76279CE8968}">
      <dgm:prSet/>
      <dgm:spPr/>
      <dgm:t>
        <a:bodyPr/>
        <a:lstStyle/>
        <a:p>
          <a:endParaRPr lang="en-US" sz="2000"/>
        </a:p>
      </dgm:t>
    </dgm:pt>
    <dgm:pt modelId="{50C08888-B259-4B25-89FB-5AEDEBF2240A}">
      <dgm:prSet phldrT="[Text]" custT="1"/>
      <dgm:spPr/>
      <dgm:t>
        <a:bodyPr/>
        <a:lstStyle/>
        <a:p>
          <a:r>
            <a:rPr lang="fr-FR" sz="2000" dirty="0" smtClean="0"/>
            <a:t>Département Intégration Physique Economique et Monétaire </a:t>
          </a:r>
        </a:p>
        <a:p>
          <a:r>
            <a:rPr lang="fr-FR" sz="3200" b="1" dirty="0" smtClean="0">
              <a:latin typeface="Arial" panose="020B0604020202020204" pitchFamily="34" charset="0"/>
              <a:cs typeface="Arial" panose="020B0604020202020204" pitchFamily="34" charset="0"/>
            </a:rPr>
            <a:t>(DIPEM)</a:t>
          </a:r>
          <a:endParaRPr lang="en-US" sz="3200" b="1" dirty="0">
            <a:latin typeface="Arial" panose="020B0604020202020204" pitchFamily="34" charset="0"/>
            <a:cs typeface="Arial" panose="020B0604020202020204" pitchFamily="34" charset="0"/>
          </a:endParaRPr>
        </a:p>
      </dgm:t>
    </dgm:pt>
    <dgm:pt modelId="{AAC2F7B0-0CC9-4C4D-88B0-C2650B529E44}" type="parTrans" cxnId="{21C7313A-1CEA-4AE7-B7A0-C349CE756733}">
      <dgm:prSet>
        <dgm:style>
          <a:lnRef idx="3">
            <a:schemeClr val="accent5"/>
          </a:lnRef>
          <a:fillRef idx="0">
            <a:schemeClr val="accent5"/>
          </a:fillRef>
          <a:effectRef idx="2">
            <a:schemeClr val="accent5"/>
          </a:effectRef>
          <a:fontRef idx="minor">
            <a:schemeClr val="tx1"/>
          </a:fontRef>
        </dgm:style>
      </dgm:prSet>
      <dgm:spPr/>
      <dgm:t>
        <a:bodyPr/>
        <a:lstStyle/>
        <a:p>
          <a:endParaRPr lang="en-US" sz="2000"/>
        </a:p>
      </dgm:t>
    </dgm:pt>
    <dgm:pt modelId="{62EAE6C4-0C01-4E6E-966D-4D71D05B032F}" type="sibTrans" cxnId="{21C7313A-1CEA-4AE7-B7A0-C349CE756733}">
      <dgm:prSet/>
      <dgm:spPr/>
      <dgm:t>
        <a:bodyPr/>
        <a:lstStyle/>
        <a:p>
          <a:endParaRPr lang="en-US" sz="2000"/>
        </a:p>
      </dgm:t>
    </dgm:pt>
    <dgm:pt modelId="{23A45354-2931-4CB1-9C17-4D8E1A56D591}">
      <dgm:prSet phldrT="[Text]" custT="1"/>
      <dgm:spPr/>
      <dgm:t>
        <a:bodyPr/>
        <a:lstStyle/>
        <a:p>
          <a:r>
            <a:rPr lang="fr-FR" sz="2000" dirty="0" smtClean="0"/>
            <a:t>Département Intégration Humaine Paix Sécurité et Stabilité </a:t>
          </a:r>
        </a:p>
        <a:p>
          <a:r>
            <a:rPr lang="fr-FR" sz="3200" b="1" dirty="0" smtClean="0">
              <a:latin typeface="Arial" panose="020B0604020202020204" pitchFamily="34" charset="0"/>
              <a:cs typeface="Arial" panose="020B0604020202020204" pitchFamily="34" charset="0"/>
            </a:rPr>
            <a:t>(DIHPSS)</a:t>
          </a:r>
          <a:endParaRPr lang="en-US" sz="3200" b="1" dirty="0">
            <a:latin typeface="Arial" panose="020B0604020202020204" pitchFamily="34" charset="0"/>
            <a:cs typeface="Arial" panose="020B0604020202020204" pitchFamily="34" charset="0"/>
          </a:endParaRPr>
        </a:p>
      </dgm:t>
    </dgm:pt>
    <dgm:pt modelId="{A814FF11-CF30-4FD9-984C-CB4347426C4E}" type="parTrans" cxnId="{11AB380A-1089-4F9F-A4FA-1374458E180C}">
      <dgm:prSet>
        <dgm:style>
          <a:lnRef idx="3">
            <a:schemeClr val="accent5"/>
          </a:lnRef>
          <a:fillRef idx="0">
            <a:schemeClr val="accent5"/>
          </a:fillRef>
          <a:effectRef idx="2">
            <a:schemeClr val="accent5"/>
          </a:effectRef>
          <a:fontRef idx="minor">
            <a:schemeClr val="tx1"/>
          </a:fontRef>
        </dgm:style>
      </dgm:prSet>
      <dgm:spPr/>
      <dgm:t>
        <a:bodyPr/>
        <a:lstStyle/>
        <a:p>
          <a:endParaRPr lang="en-US" sz="2000"/>
        </a:p>
      </dgm:t>
    </dgm:pt>
    <dgm:pt modelId="{857B62CB-E132-4340-8339-94F7D0B60D45}" type="sibTrans" cxnId="{11AB380A-1089-4F9F-A4FA-1374458E180C}">
      <dgm:prSet/>
      <dgm:spPr/>
      <dgm:t>
        <a:bodyPr/>
        <a:lstStyle/>
        <a:p>
          <a:endParaRPr lang="en-US" sz="2000"/>
        </a:p>
      </dgm:t>
    </dgm:pt>
    <dgm:pt modelId="{0B33857E-CA39-40F9-8487-2302A8057B7D}">
      <dgm:prSet phldrT="[Text]" custT="1"/>
      <dgm:spPr/>
      <dgm:t>
        <a:bodyPr/>
        <a:lstStyle/>
        <a:p>
          <a:r>
            <a:rPr lang="fr-FR" sz="2000" dirty="0" smtClean="0"/>
            <a:t>Département Programme, Budget Administration et Ressources Humaines </a:t>
          </a:r>
        </a:p>
        <a:p>
          <a:r>
            <a:rPr lang="fr-FR" sz="3200" b="1" dirty="0" smtClean="0">
              <a:latin typeface="Arial" panose="020B0604020202020204" pitchFamily="34" charset="0"/>
              <a:cs typeface="Arial" panose="020B0604020202020204" pitchFamily="34" charset="0"/>
            </a:rPr>
            <a:t>(DPBARH)</a:t>
          </a:r>
          <a:endParaRPr lang="en-US" sz="3200" b="1" dirty="0">
            <a:latin typeface="Arial" panose="020B0604020202020204" pitchFamily="34" charset="0"/>
            <a:cs typeface="Arial" panose="020B0604020202020204" pitchFamily="34" charset="0"/>
          </a:endParaRPr>
        </a:p>
      </dgm:t>
    </dgm:pt>
    <dgm:pt modelId="{35AB3C2B-6149-400A-A561-99E9D37DC865}" type="parTrans" cxnId="{EAF8381C-09CF-43F5-8873-3033FB2781D5}">
      <dgm:prSet>
        <dgm:style>
          <a:lnRef idx="3">
            <a:schemeClr val="accent5"/>
          </a:lnRef>
          <a:fillRef idx="0">
            <a:schemeClr val="accent5"/>
          </a:fillRef>
          <a:effectRef idx="2">
            <a:schemeClr val="accent5"/>
          </a:effectRef>
          <a:fontRef idx="minor">
            <a:schemeClr val="tx1"/>
          </a:fontRef>
        </dgm:style>
      </dgm:prSet>
      <dgm:spPr/>
      <dgm:t>
        <a:bodyPr/>
        <a:lstStyle/>
        <a:p>
          <a:endParaRPr lang="en-US" sz="2000"/>
        </a:p>
      </dgm:t>
    </dgm:pt>
    <dgm:pt modelId="{C4382A08-C167-4F0A-ACB8-86CD175EE604}" type="sibTrans" cxnId="{EAF8381C-09CF-43F5-8873-3033FB2781D5}">
      <dgm:prSet/>
      <dgm:spPr/>
      <dgm:t>
        <a:bodyPr/>
        <a:lstStyle/>
        <a:p>
          <a:endParaRPr lang="en-US" sz="2000"/>
        </a:p>
      </dgm:t>
    </dgm:pt>
    <dgm:pt modelId="{C005E434-E188-4795-929E-F40E3E49DCDD}">
      <dgm:prSet custT="1"/>
      <dgm:spPr/>
      <dgm:t>
        <a:bodyPr/>
        <a:lstStyle/>
        <a:p>
          <a:r>
            <a:rPr lang="fr-FR" sz="2000" dirty="0" smtClean="0"/>
            <a:t>Département Intégration Socio Culturel </a:t>
          </a:r>
        </a:p>
        <a:p>
          <a:r>
            <a:rPr lang="fr-FR" sz="3200" b="1" dirty="0" smtClean="0">
              <a:latin typeface="Arial" panose="020B0604020202020204" pitchFamily="34" charset="0"/>
              <a:cs typeface="Arial" panose="020B0604020202020204" pitchFamily="34" charset="0"/>
            </a:rPr>
            <a:t>(DISC)</a:t>
          </a:r>
          <a:endParaRPr lang="en-US" sz="3200" b="1" dirty="0">
            <a:latin typeface="Arial" panose="020B0604020202020204" pitchFamily="34" charset="0"/>
            <a:cs typeface="Arial" panose="020B0604020202020204" pitchFamily="34" charset="0"/>
          </a:endParaRPr>
        </a:p>
      </dgm:t>
    </dgm:pt>
    <dgm:pt modelId="{9F616CDF-8821-4F08-9170-5655C44A0A63}" type="parTrans" cxnId="{36A28EFA-DF88-4615-92D9-4374C8EC1B05}">
      <dgm:prSet>
        <dgm:style>
          <a:lnRef idx="3">
            <a:schemeClr val="accent5"/>
          </a:lnRef>
          <a:fillRef idx="0">
            <a:schemeClr val="accent5"/>
          </a:fillRef>
          <a:effectRef idx="2">
            <a:schemeClr val="accent5"/>
          </a:effectRef>
          <a:fontRef idx="minor">
            <a:schemeClr val="tx1"/>
          </a:fontRef>
        </dgm:style>
      </dgm:prSet>
      <dgm:spPr/>
      <dgm:t>
        <a:bodyPr/>
        <a:lstStyle/>
        <a:p>
          <a:endParaRPr lang="en-US" sz="2000"/>
        </a:p>
      </dgm:t>
    </dgm:pt>
    <dgm:pt modelId="{425CC000-58F0-4326-95E7-4A0993C661A5}" type="sibTrans" cxnId="{36A28EFA-DF88-4615-92D9-4374C8EC1B05}">
      <dgm:prSet/>
      <dgm:spPr/>
      <dgm:t>
        <a:bodyPr/>
        <a:lstStyle/>
        <a:p>
          <a:endParaRPr lang="en-US" sz="2000"/>
        </a:p>
      </dgm:t>
    </dgm:pt>
    <dgm:pt modelId="{88B394CC-5CE2-4A84-AB31-BDB1C27CC324}" type="pres">
      <dgm:prSet presAssocID="{5F7920D9-88A5-4550-A456-7199DC1598DE}" presName="hierChild1" presStyleCnt="0">
        <dgm:presLayoutVars>
          <dgm:orgChart val="1"/>
          <dgm:chPref val="1"/>
          <dgm:dir/>
          <dgm:animOne val="branch"/>
          <dgm:animLvl val="lvl"/>
          <dgm:resizeHandles/>
        </dgm:presLayoutVars>
      </dgm:prSet>
      <dgm:spPr/>
      <dgm:t>
        <a:bodyPr/>
        <a:lstStyle/>
        <a:p>
          <a:endParaRPr lang="fr-FR"/>
        </a:p>
      </dgm:t>
    </dgm:pt>
    <dgm:pt modelId="{6692CB34-D7BE-43BA-BF3F-99D234CD5CB2}" type="pres">
      <dgm:prSet presAssocID="{88AB6735-C7BF-439D-998D-FAE048945DCC}" presName="hierRoot1" presStyleCnt="0">
        <dgm:presLayoutVars>
          <dgm:hierBranch val="init"/>
        </dgm:presLayoutVars>
      </dgm:prSet>
      <dgm:spPr/>
    </dgm:pt>
    <dgm:pt modelId="{645DC1DB-FC8E-493F-94FA-253134B8CC48}" type="pres">
      <dgm:prSet presAssocID="{88AB6735-C7BF-439D-998D-FAE048945DCC}" presName="rootComposite1" presStyleCnt="0"/>
      <dgm:spPr/>
    </dgm:pt>
    <dgm:pt modelId="{B5B31426-D934-4CC7-8E71-7D3FD2454478}" type="pres">
      <dgm:prSet presAssocID="{88AB6735-C7BF-439D-998D-FAE048945DCC}" presName="rootText1" presStyleLbl="node0" presStyleIdx="0" presStyleCnt="1" custScaleX="154223">
        <dgm:presLayoutVars>
          <dgm:chPref val="3"/>
        </dgm:presLayoutVars>
      </dgm:prSet>
      <dgm:spPr>
        <a:prstGeom prst="roundRect">
          <a:avLst/>
        </a:prstGeom>
      </dgm:spPr>
      <dgm:t>
        <a:bodyPr/>
        <a:lstStyle/>
        <a:p>
          <a:endParaRPr lang="en-US"/>
        </a:p>
      </dgm:t>
    </dgm:pt>
    <dgm:pt modelId="{F88A0ADE-AECF-4224-BA2F-8D08E9C4CF56}" type="pres">
      <dgm:prSet presAssocID="{88AB6735-C7BF-439D-998D-FAE048945DCC}" presName="rootConnector1" presStyleLbl="node1" presStyleIdx="0" presStyleCnt="0"/>
      <dgm:spPr/>
      <dgm:t>
        <a:bodyPr/>
        <a:lstStyle/>
        <a:p>
          <a:endParaRPr lang="fr-FR"/>
        </a:p>
      </dgm:t>
    </dgm:pt>
    <dgm:pt modelId="{E558A088-212B-41C3-9049-A29917F17664}" type="pres">
      <dgm:prSet presAssocID="{88AB6735-C7BF-439D-998D-FAE048945DCC}" presName="hierChild2" presStyleCnt="0"/>
      <dgm:spPr/>
    </dgm:pt>
    <dgm:pt modelId="{37EA9889-DA12-4069-BE83-32D5EE83E743}" type="pres">
      <dgm:prSet presAssocID="{9F616CDF-8821-4F08-9170-5655C44A0A63}" presName="Name37" presStyleLbl="parChTrans1D2" presStyleIdx="0" presStyleCnt="4"/>
      <dgm:spPr/>
      <dgm:t>
        <a:bodyPr/>
        <a:lstStyle/>
        <a:p>
          <a:endParaRPr lang="fr-FR"/>
        </a:p>
      </dgm:t>
    </dgm:pt>
    <dgm:pt modelId="{ED4B56A5-B02D-4C9A-B599-49946D967781}" type="pres">
      <dgm:prSet presAssocID="{C005E434-E188-4795-929E-F40E3E49DCDD}" presName="hierRoot2" presStyleCnt="0">
        <dgm:presLayoutVars>
          <dgm:hierBranch val="init"/>
        </dgm:presLayoutVars>
      </dgm:prSet>
      <dgm:spPr/>
    </dgm:pt>
    <dgm:pt modelId="{928A51DE-D884-41FB-85FD-4D499FA2102F}" type="pres">
      <dgm:prSet presAssocID="{C005E434-E188-4795-929E-F40E3E49DCDD}" presName="rootComposite" presStyleCnt="0"/>
      <dgm:spPr/>
    </dgm:pt>
    <dgm:pt modelId="{FBE2F5B4-DC9D-425D-8741-A824D6808750}" type="pres">
      <dgm:prSet presAssocID="{C005E434-E188-4795-929E-F40E3E49DCDD}" presName="rootText" presStyleLbl="node2" presStyleIdx="0" presStyleCnt="4" custScaleX="99873" custScaleY="138847">
        <dgm:presLayoutVars>
          <dgm:chPref val="3"/>
        </dgm:presLayoutVars>
      </dgm:prSet>
      <dgm:spPr>
        <a:prstGeom prst="roundRect">
          <a:avLst/>
        </a:prstGeom>
      </dgm:spPr>
      <dgm:t>
        <a:bodyPr/>
        <a:lstStyle/>
        <a:p>
          <a:endParaRPr lang="en-US"/>
        </a:p>
      </dgm:t>
    </dgm:pt>
    <dgm:pt modelId="{62CE9A40-F1E7-4BB7-A1B0-9D1F595A5F61}" type="pres">
      <dgm:prSet presAssocID="{C005E434-E188-4795-929E-F40E3E49DCDD}" presName="rootConnector" presStyleLbl="node2" presStyleIdx="0" presStyleCnt="4"/>
      <dgm:spPr/>
      <dgm:t>
        <a:bodyPr/>
        <a:lstStyle/>
        <a:p>
          <a:endParaRPr lang="fr-FR"/>
        </a:p>
      </dgm:t>
    </dgm:pt>
    <dgm:pt modelId="{5F9BE31E-114E-458B-B0B4-FC5AB49D51E3}" type="pres">
      <dgm:prSet presAssocID="{C005E434-E188-4795-929E-F40E3E49DCDD}" presName="hierChild4" presStyleCnt="0"/>
      <dgm:spPr/>
    </dgm:pt>
    <dgm:pt modelId="{E9E48D83-939B-43A4-8448-2C1D2493502F}" type="pres">
      <dgm:prSet presAssocID="{C005E434-E188-4795-929E-F40E3E49DCDD}" presName="hierChild5" presStyleCnt="0"/>
      <dgm:spPr/>
    </dgm:pt>
    <dgm:pt modelId="{0FD3152C-F7B1-4423-801F-6BA446514155}" type="pres">
      <dgm:prSet presAssocID="{AAC2F7B0-0CC9-4C4D-88B0-C2650B529E44}" presName="Name37" presStyleLbl="parChTrans1D2" presStyleIdx="1" presStyleCnt="4"/>
      <dgm:spPr/>
      <dgm:t>
        <a:bodyPr/>
        <a:lstStyle/>
        <a:p>
          <a:endParaRPr lang="fr-FR"/>
        </a:p>
      </dgm:t>
    </dgm:pt>
    <dgm:pt modelId="{C0D5E291-9A39-4FBC-9A71-5938ECC63D83}" type="pres">
      <dgm:prSet presAssocID="{50C08888-B259-4B25-89FB-5AEDEBF2240A}" presName="hierRoot2" presStyleCnt="0">
        <dgm:presLayoutVars>
          <dgm:hierBranch val="init"/>
        </dgm:presLayoutVars>
      </dgm:prSet>
      <dgm:spPr/>
    </dgm:pt>
    <dgm:pt modelId="{E3DF0E98-48B0-414C-B006-82BE22278A54}" type="pres">
      <dgm:prSet presAssocID="{50C08888-B259-4B25-89FB-5AEDEBF2240A}" presName="rootComposite" presStyleCnt="0"/>
      <dgm:spPr/>
    </dgm:pt>
    <dgm:pt modelId="{19FA93FC-2733-40B1-BB12-A414C1A75188}" type="pres">
      <dgm:prSet presAssocID="{50C08888-B259-4B25-89FB-5AEDEBF2240A}" presName="rootText" presStyleLbl="node2" presStyleIdx="1" presStyleCnt="4" custScaleX="99873" custScaleY="138847">
        <dgm:presLayoutVars>
          <dgm:chPref val="3"/>
        </dgm:presLayoutVars>
      </dgm:prSet>
      <dgm:spPr>
        <a:prstGeom prst="roundRect">
          <a:avLst/>
        </a:prstGeom>
      </dgm:spPr>
      <dgm:t>
        <a:bodyPr/>
        <a:lstStyle/>
        <a:p>
          <a:endParaRPr lang="en-US"/>
        </a:p>
      </dgm:t>
    </dgm:pt>
    <dgm:pt modelId="{F9D4E9CF-69D4-4788-8A5E-7B71279962B3}" type="pres">
      <dgm:prSet presAssocID="{50C08888-B259-4B25-89FB-5AEDEBF2240A}" presName="rootConnector" presStyleLbl="node2" presStyleIdx="1" presStyleCnt="4"/>
      <dgm:spPr/>
      <dgm:t>
        <a:bodyPr/>
        <a:lstStyle/>
        <a:p>
          <a:endParaRPr lang="fr-FR"/>
        </a:p>
      </dgm:t>
    </dgm:pt>
    <dgm:pt modelId="{E8606D39-8929-4A29-9407-6018CAD3520F}" type="pres">
      <dgm:prSet presAssocID="{50C08888-B259-4B25-89FB-5AEDEBF2240A}" presName="hierChild4" presStyleCnt="0"/>
      <dgm:spPr/>
    </dgm:pt>
    <dgm:pt modelId="{D0FD9824-ECDE-4A92-B26F-F3F621A18E1F}" type="pres">
      <dgm:prSet presAssocID="{50C08888-B259-4B25-89FB-5AEDEBF2240A}" presName="hierChild5" presStyleCnt="0"/>
      <dgm:spPr/>
    </dgm:pt>
    <dgm:pt modelId="{68643F84-96E6-4A06-879F-0E1581ADEAAB}" type="pres">
      <dgm:prSet presAssocID="{A814FF11-CF30-4FD9-984C-CB4347426C4E}" presName="Name37" presStyleLbl="parChTrans1D2" presStyleIdx="2" presStyleCnt="4"/>
      <dgm:spPr/>
      <dgm:t>
        <a:bodyPr/>
        <a:lstStyle/>
        <a:p>
          <a:endParaRPr lang="fr-FR"/>
        </a:p>
      </dgm:t>
    </dgm:pt>
    <dgm:pt modelId="{0C2002C8-DE21-4E1C-A534-38DF2BAB1CAD}" type="pres">
      <dgm:prSet presAssocID="{23A45354-2931-4CB1-9C17-4D8E1A56D591}" presName="hierRoot2" presStyleCnt="0">
        <dgm:presLayoutVars>
          <dgm:hierBranch val="init"/>
        </dgm:presLayoutVars>
      </dgm:prSet>
      <dgm:spPr/>
    </dgm:pt>
    <dgm:pt modelId="{F4A378EB-56BF-4AAC-B0B5-00CDC325FB50}" type="pres">
      <dgm:prSet presAssocID="{23A45354-2931-4CB1-9C17-4D8E1A56D591}" presName="rootComposite" presStyleCnt="0"/>
      <dgm:spPr/>
    </dgm:pt>
    <dgm:pt modelId="{A80ACC4E-CB05-48B2-A5F2-16E559450103}" type="pres">
      <dgm:prSet presAssocID="{23A45354-2931-4CB1-9C17-4D8E1A56D591}" presName="rootText" presStyleLbl="node2" presStyleIdx="2" presStyleCnt="4" custScaleX="99873" custScaleY="138847">
        <dgm:presLayoutVars>
          <dgm:chPref val="3"/>
        </dgm:presLayoutVars>
      </dgm:prSet>
      <dgm:spPr>
        <a:prstGeom prst="roundRect">
          <a:avLst/>
        </a:prstGeom>
      </dgm:spPr>
      <dgm:t>
        <a:bodyPr/>
        <a:lstStyle/>
        <a:p>
          <a:endParaRPr lang="en-US"/>
        </a:p>
      </dgm:t>
    </dgm:pt>
    <dgm:pt modelId="{F765F469-DAD2-4FC6-B3AE-FA15FFC9FEA3}" type="pres">
      <dgm:prSet presAssocID="{23A45354-2931-4CB1-9C17-4D8E1A56D591}" presName="rootConnector" presStyleLbl="node2" presStyleIdx="2" presStyleCnt="4"/>
      <dgm:spPr/>
      <dgm:t>
        <a:bodyPr/>
        <a:lstStyle/>
        <a:p>
          <a:endParaRPr lang="fr-FR"/>
        </a:p>
      </dgm:t>
    </dgm:pt>
    <dgm:pt modelId="{50F1DF59-2984-4B9D-BE1B-C32F76DC3EED}" type="pres">
      <dgm:prSet presAssocID="{23A45354-2931-4CB1-9C17-4D8E1A56D591}" presName="hierChild4" presStyleCnt="0"/>
      <dgm:spPr/>
    </dgm:pt>
    <dgm:pt modelId="{E8BBE777-6086-4717-BEC5-A0BBF7465540}" type="pres">
      <dgm:prSet presAssocID="{23A45354-2931-4CB1-9C17-4D8E1A56D591}" presName="hierChild5" presStyleCnt="0"/>
      <dgm:spPr/>
    </dgm:pt>
    <dgm:pt modelId="{AA561675-2C05-4B53-BB75-5DD18064719A}" type="pres">
      <dgm:prSet presAssocID="{35AB3C2B-6149-400A-A561-99E9D37DC865}" presName="Name37" presStyleLbl="parChTrans1D2" presStyleIdx="3" presStyleCnt="4"/>
      <dgm:spPr/>
      <dgm:t>
        <a:bodyPr/>
        <a:lstStyle/>
        <a:p>
          <a:endParaRPr lang="fr-FR"/>
        </a:p>
      </dgm:t>
    </dgm:pt>
    <dgm:pt modelId="{864E8581-AB20-42B8-9D50-3A15F209AB61}" type="pres">
      <dgm:prSet presAssocID="{0B33857E-CA39-40F9-8487-2302A8057B7D}" presName="hierRoot2" presStyleCnt="0">
        <dgm:presLayoutVars>
          <dgm:hierBranch val="init"/>
        </dgm:presLayoutVars>
      </dgm:prSet>
      <dgm:spPr/>
    </dgm:pt>
    <dgm:pt modelId="{B919F028-EE9C-419B-BCA9-A9296874CBAF}" type="pres">
      <dgm:prSet presAssocID="{0B33857E-CA39-40F9-8487-2302A8057B7D}" presName="rootComposite" presStyleCnt="0"/>
      <dgm:spPr/>
    </dgm:pt>
    <dgm:pt modelId="{E008230B-9BB9-433A-AF61-0A02F09FEBF6}" type="pres">
      <dgm:prSet presAssocID="{0B33857E-CA39-40F9-8487-2302A8057B7D}" presName="rootText" presStyleLbl="node2" presStyleIdx="3" presStyleCnt="4" custScaleX="99873" custScaleY="138847">
        <dgm:presLayoutVars>
          <dgm:chPref val="3"/>
        </dgm:presLayoutVars>
      </dgm:prSet>
      <dgm:spPr>
        <a:prstGeom prst="roundRect">
          <a:avLst/>
        </a:prstGeom>
      </dgm:spPr>
      <dgm:t>
        <a:bodyPr/>
        <a:lstStyle/>
        <a:p>
          <a:endParaRPr lang="en-US"/>
        </a:p>
      </dgm:t>
    </dgm:pt>
    <dgm:pt modelId="{5EFB21D9-EDAE-475B-B608-F9235CBBF40A}" type="pres">
      <dgm:prSet presAssocID="{0B33857E-CA39-40F9-8487-2302A8057B7D}" presName="rootConnector" presStyleLbl="node2" presStyleIdx="3" presStyleCnt="4"/>
      <dgm:spPr/>
      <dgm:t>
        <a:bodyPr/>
        <a:lstStyle/>
        <a:p>
          <a:endParaRPr lang="fr-FR"/>
        </a:p>
      </dgm:t>
    </dgm:pt>
    <dgm:pt modelId="{F7357468-1D3B-414A-8A71-1A47A3B0F9B6}" type="pres">
      <dgm:prSet presAssocID="{0B33857E-CA39-40F9-8487-2302A8057B7D}" presName="hierChild4" presStyleCnt="0"/>
      <dgm:spPr/>
    </dgm:pt>
    <dgm:pt modelId="{D6E739A2-CED4-46D8-B19B-AA4A8149F556}" type="pres">
      <dgm:prSet presAssocID="{0B33857E-CA39-40F9-8487-2302A8057B7D}" presName="hierChild5" presStyleCnt="0"/>
      <dgm:spPr/>
    </dgm:pt>
    <dgm:pt modelId="{2D2527CF-6AB6-4D71-8DAC-2A9281A7162C}" type="pres">
      <dgm:prSet presAssocID="{88AB6735-C7BF-439D-998D-FAE048945DCC}" presName="hierChild3" presStyleCnt="0"/>
      <dgm:spPr/>
    </dgm:pt>
  </dgm:ptLst>
  <dgm:cxnLst>
    <dgm:cxn modelId="{7988F006-89A3-4510-B264-843A9E7BCF4F}" type="presOf" srcId="{0B33857E-CA39-40F9-8487-2302A8057B7D}" destId="{E008230B-9BB9-433A-AF61-0A02F09FEBF6}" srcOrd="0" destOrd="0" presId="urn:microsoft.com/office/officeart/2005/8/layout/orgChart1"/>
    <dgm:cxn modelId="{2B2AD3A7-81C1-4FC4-828A-06F3F5BF2BB3}" type="presOf" srcId="{C005E434-E188-4795-929E-F40E3E49DCDD}" destId="{62CE9A40-F1E7-4BB7-A1B0-9D1F595A5F61}" srcOrd="1" destOrd="0" presId="urn:microsoft.com/office/officeart/2005/8/layout/orgChart1"/>
    <dgm:cxn modelId="{3F1E34CE-E02B-43D8-9916-DF0A5E77197F}" type="presOf" srcId="{0B33857E-CA39-40F9-8487-2302A8057B7D}" destId="{5EFB21D9-EDAE-475B-B608-F9235CBBF40A}" srcOrd="1" destOrd="0" presId="urn:microsoft.com/office/officeart/2005/8/layout/orgChart1"/>
    <dgm:cxn modelId="{51F129D2-FD5D-4F9D-8CBD-AE59F15554DC}" type="presOf" srcId="{50C08888-B259-4B25-89FB-5AEDEBF2240A}" destId="{F9D4E9CF-69D4-4788-8A5E-7B71279962B3}" srcOrd="1" destOrd="0" presId="urn:microsoft.com/office/officeart/2005/8/layout/orgChart1"/>
    <dgm:cxn modelId="{11AB380A-1089-4F9F-A4FA-1374458E180C}" srcId="{88AB6735-C7BF-439D-998D-FAE048945DCC}" destId="{23A45354-2931-4CB1-9C17-4D8E1A56D591}" srcOrd="2" destOrd="0" parTransId="{A814FF11-CF30-4FD9-984C-CB4347426C4E}" sibTransId="{857B62CB-E132-4340-8339-94F7D0B60D45}"/>
    <dgm:cxn modelId="{E1EB7C18-3A31-4520-9574-0611058132A1}" type="presOf" srcId="{23A45354-2931-4CB1-9C17-4D8E1A56D591}" destId="{A80ACC4E-CB05-48B2-A5F2-16E559450103}" srcOrd="0" destOrd="0" presId="urn:microsoft.com/office/officeart/2005/8/layout/orgChart1"/>
    <dgm:cxn modelId="{9ED26361-3015-4303-BD04-28613089988A}" type="presOf" srcId="{23A45354-2931-4CB1-9C17-4D8E1A56D591}" destId="{F765F469-DAD2-4FC6-B3AE-FA15FFC9FEA3}" srcOrd="1" destOrd="0" presId="urn:microsoft.com/office/officeart/2005/8/layout/orgChart1"/>
    <dgm:cxn modelId="{F0ED9B6A-850A-4FF5-A63F-4548682E0D3A}" type="presOf" srcId="{88AB6735-C7BF-439D-998D-FAE048945DCC}" destId="{B5B31426-D934-4CC7-8E71-7D3FD2454478}" srcOrd="0" destOrd="0" presId="urn:microsoft.com/office/officeart/2005/8/layout/orgChart1"/>
    <dgm:cxn modelId="{C41603B9-3F16-4466-8C98-7288968F1F3C}" type="presOf" srcId="{AAC2F7B0-0CC9-4C4D-88B0-C2650B529E44}" destId="{0FD3152C-F7B1-4423-801F-6BA446514155}" srcOrd="0" destOrd="0" presId="urn:microsoft.com/office/officeart/2005/8/layout/orgChart1"/>
    <dgm:cxn modelId="{36A28EFA-DF88-4615-92D9-4374C8EC1B05}" srcId="{88AB6735-C7BF-439D-998D-FAE048945DCC}" destId="{C005E434-E188-4795-929E-F40E3E49DCDD}" srcOrd="0" destOrd="0" parTransId="{9F616CDF-8821-4F08-9170-5655C44A0A63}" sibTransId="{425CC000-58F0-4326-95E7-4A0993C661A5}"/>
    <dgm:cxn modelId="{026E91FA-9850-4141-BD8D-4412224BD2AC}" type="presOf" srcId="{9F616CDF-8821-4F08-9170-5655C44A0A63}" destId="{37EA9889-DA12-4069-BE83-32D5EE83E743}" srcOrd="0" destOrd="0" presId="urn:microsoft.com/office/officeart/2005/8/layout/orgChart1"/>
    <dgm:cxn modelId="{65D0E83D-14FC-43B5-989D-851F01325FAC}" type="presOf" srcId="{C005E434-E188-4795-929E-F40E3E49DCDD}" destId="{FBE2F5B4-DC9D-425D-8741-A824D6808750}" srcOrd="0" destOrd="0" presId="urn:microsoft.com/office/officeart/2005/8/layout/orgChart1"/>
    <dgm:cxn modelId="{8C683D8E-D510-436D-8E48-AE50156657D4}" type="presOf" srcId="{5F7920D9-88A5-4550-A456-7199DC1598DE}" destId="{88B394CC-5CE2-4A84-AB31-BDB1C27CC324}" srcOrd="0" destOrd="0" presId="urn:microsoft.com/office/officeart/2005/8/layout/orgChart1"/>
    <dgm:cxn modelId="{12BE2CA6-6861-480D-8FDB-B2410DD431D1}" type="presOf" srcId="{88AB6735-C7BF-439D-998D-FAE048945DCC}" destId="{F88A0ADE-AECF-4224-BA2F-8D08E9C4CF56}" srcOrd="1" destOrd="0" presId="urn:microsoft.com/office/officeart/2005/8/layout/orgChart1"/>
    <dgm:cxn modelId="{E478768C-198B-4A06-947E-43B2BBA82F79}" type="presOf" srcId="{35AB3C2B-6149-400A-A561-99E9D37DC865}" destId="{AA561675-2C05-4B53-BB75-5DD18064719A}" srcOrd="0" destOrd="0" presId="urn:microsoft.com/office/officeart/2005/8/layout/orgChart1"/>
    <dgm:cxn modelId="{820A3288-30B3-4DA4-9F0F-E40F61CC548E}" type="presOf" srcId="{A814FF11-CF30-4FD9-984C-CB4347426C4E}" destId="{68643F84-96E6-4A06-879F-0E1581ADEAAB}" srcOrd="0" destOrd="0" presId="urn:microsoft.com/office/officeart/2005/8/layout/orgChart1"/>
    <dgm:cxn modelId="{C302580B-043F-4CCF-AB4D-DDFF5A424EAA}" type="presOf" srcId="{50C08888-B259-4B25-89FB-5AEDEBF2240A}" destId="{19FA93FC-2733-40B1-BB12-A414C1A75188}" srcOrd="0" destOrd="0" presId="urn:microsoft.com/office/officeart/2005/8/layout/orgChart1"/>
    <dgm:cxn modelId="{21C7313A-1CEA-4AE7-B7A0-C349CE756733}" srcId="{88AB6735-C7BF-439D-998D-FAE048945DCC}" destId="{50C08888-B259-4B25-89FB-5AEDEBF2240A}" srcOrd="1" destOrd="0" parTransId="{AAC2F7B0-0CC9-4C4D-88B0-C2650B529E44}" sibTransId="{62EAE6C4-0C01-4E6E-966D-4D71D05B032F}"/>
    <dgm:cxn modelId="{EAF8381C-09CF-43F5-8873-3033FB2781D5}" srcId="{88AB6735-C7BF-439D-998D-FAE048945DCC}" destId="{0B33857E-CA39-40F9-8487-2302A8057B7D}" srcOrd="3" destOrd="0" parTransId="{35AB3C2B-6149-400A-A561-99E9D37DC865}" sibTransId="{C4382A08-C167-4F0A-ACB8-86CD175EE604}"/>
    <dgm:cxn modelId="{D03A00B8-D98B-4860-A058-E76279CE8968}" srcId="{5F7920D9-88A5-4550-A456-7199DC1598DE}" destId="{88AB6735-C7BF-439D-998D-FAE048945DCC}" srcOrd="0" destOrd="0" parTransId="{EF9940FA-AD24-4FED-8F38-1469566C6D8D}" sibTransId="{57DD1489-4432-47AE-BA96-AFA316BBACEC}"/>
    <dgm:cxn modelId="{59FCD215-F8C0-4686-AEC4-E65DA8A4CBB3}" type="presParOf" srcId="{88B394CC-5CE2-4A84-AB31-BDB1C27CC324}" destId="{6692CB34-D7BE-43BA-BF3F-99D234CD5CB2}" srcOrd="0" destOrd="0" presId="urn:microsoft.com/office/officeart/2005/8/layout/orgChart1"/>
    <dgm:cxn modelId="{C757DA84-40F8-4542-9A1B-7BBF6B9A1FED}" type="presParOf" srcId="{6692CB34-D7BE-43BA-BF3F-99D234CD5CB2}" destId="{645DC1DB-FC8E-493F-94FA-253134B8CC48}" srcOrd="0" destOrd="0" presId="urn:microsoft.com/office/officeart/2005/8/layout/orgChart1"/>
    <dgm:cxn modelId="{9B354B71-E020-4A92-9795-F3FE272122D7}" type="presParOf" srcId="{645DC1DB-FC8E-493F-94FA-253134B8CC48}" destId="{B5B31426-D934-4CC7-8E71-7D3FD2454478}" srcOrd="0" destOrd="0" presId="urn:microsoft.com/office/officeart/2005/8/layout/orgChart1"/>
    <dgm:cxn modelId="{4AEB92E2-794A-479A-BE5D-239FF5767C48}" type="presParOf" srcId="{645DC1DB-FC8E-493F-94FA-253134B8CC48}" destId="{F88A0ADE-AECF-4224-BA2F-8D08E9C4CF56}" srcOrd="1" destOrd="0" presId="urn:microsoft.com/office/officeart/2005/8/layout/orgChart1"/>
    <dgm:cxn modelId="{24832E9B-85D0-4C9B-AC29-360A9313C790}" type="presParOf" srcId="{6692CB34-D7BE-43BA-BF3F-99D234CD5CB2}" destId="{E558A088-212B-41C3-9049-A29917F17664}" srcOrd="1" destOrd="0" presId="urn:microsoft.com/office/officeart/2005/8/layout/orgChart1"/>
    <dgm:cxn modelId="{A4799E93-BB25-49A8-A65A-0ECC3FCEE30A}" type="presParOf" srcId="{E558A088-212B-41C3-9049-A29917F17664}" destId="{37EA9889-DA12-4069-BE83-32D5EE83E743}" srcOrd="0" destOrd="0" presId="urn:microsoft.com/office/officeart/2005/8/layout/orgChart1"/>
    <dgm:cxn modelId="{EBA1B7C7-546E-4F25-B1B0-2BD99301F73B}" type="presParOf" srcId="{E558A088-212B-41C3-9049-A29917F17664}" destId="{ED4B56A5-B02D-4C9A-B599-49946D967781}" srcOrd="1" destOrd="0" presId="urn:microsoft.com/office/officeart/2005/8/layout/orgChart1"/>
    <dgm:cxn modelId="{B1F91DE8-9026-4A85-A809-6D047E87C70B}" type="presParOf" srcId="{ED4B56A5-B02D-4C9A-B599-49946D967781}" destId="{928A51DE-D884-41FB-85FD-4D499FA2102F}" srcOrd="0" destOrd="0" presId="urn:microsoft.com/office/officeart/2005/8/layout/orgChart1"/>
    <dgm:cxn modelId="{E87EAF5A-C118-49FC-8BB6-EACF6C86495C}" type="presParOf" srcId="{928A51DE-D884-41FB-85FD-4D499FA2102F}" destId="{FBE2F5B4-DC9D-425D-8741-A824D6808750}" srcOrd="0" destOrd="0" presId="urn:microsoft.com/office/officeart/2005/8/layout/orgChart1"/>
    <dgm:cxn modelId="{94F6A832-73B4-43A3-A9CD-8266996B7672}" type="presParOf" srcId="{928A51DE-D884-41FB-85FD-4D499FA2102F}" destId="{62CE9A40-F1E7-4BB7-A1B0-9D1F595A5F61}" srcOrd="1" destOrd="0" presId="urn:microsoft.com/office/officeart/2005/8/layout/orgChart1"/>
    <dgm:cxn modelId="{5F8336C4-C3DC-4B0E-929E-81357222FB0D}" type="presParOf" srcId="{ED4B56A5-B02D-4C9A-B599-49946D967781}" destId="{5F9BE31E-114E-458B-B0B4-FC5AB49D51E3}" srcOrd="1" destOrd="0" presId="urn:microsoft.com/office/officeart/2005/8/layout/orgChart1"/>
    <dgm:cxn modelId="{ABF8F9EF-6AD8-43D3-B09E-1CA740FEFE0D}" type="presParOf" srcId="{ED4B56A5-B02D-4C9A-B599-49946D967781}" destId="{E9E48D83-939B-43A4-8448-2C1D2493502F}" srcOrd="2" destOrd="0" presId="urn:microsoft.com/office/officeart/2005/8/layout/orgChart1"/>
    <dgm:cxn modelId="{76D671D4-9B23-4C1D-9CA9-5616F774CE9E}" type="presParOf" srcId="{E558A088-212B-41C3-9049-A29917F17664}" destId="{0FD3152C-F7B1-4423-801F-6BA446514155}" srcOrd="2" destOrd="0" presId="urn:microsoft.com/office/officeart/2005/8/layout/orgChart1"/>
    <dgm:cxn modelId="{C4336C80-CDF7-4E55-BCEE-46AFF80CF4F8}" type="presParOf" srcId="{E558A088-212B-41C3-9049-A29917F17664}" destId="{C0D5E291-9A39-4FBC-9A71-5938ECC63D83}" srcOrd="3" destOrd="0" presId="urn:microsoft.com/office/officeart/2005/8/layout/orgChart1"/>
    <dgm:cxn modelId="{D1ADAE97-539E-4338-932D-066ED2741640}" type="presParOf" srcId="{C0D5E291-9A39-4FBC-9A71-5938ECC63D83}" destId="{E3DF0E98-48B0-414C-B006-82BE22278A54}" srcOrd="0" destOrd="0" presId="urn:microsoft.com/office/officeart/2005/8/layout/orgChart1"/>
    <dgm:cxn modelId="{36F9D02C-9DD8-4E0C-9CB8-6E740B0C7F55}" type="presParOf" srcId="{E3DF0E98-48B0-414C-B006-82BE22278A54}" destId="{19FA93FC-2733-40B1-BB12-A414C1A75188}" srcOrd="0" destOrd="0" presId="urn:microsoft.com/office/officeart/2005/8/layout/orgChart1"/>
    <dgm:cxn modelId="{52517564-7A45-4203-8E5F-898FE20297B5}" type="presParOf" srcId="{E3DF0E98-48B0-414C-B006-82BE22278A54}" destId="{F9D4E9CF-69D4-4788-8A5E-7B71279962B3}" srcOrd="1" destOrd="0" presId="urn:microsoft.com/office/officeart/2005/8/layout/orgChart1"/>
    <dgm:cxn modelId="{BE531425-D82C-456F-A1AC-762884EFEFF6}" type="presParOf" srcId="{C0D5E291-9A39-4FBC-9A71-5938ECC63D83}" destId="{E8606D39-8929-4A29-9407-6018CAD3520F}" srcOrd="1" destOrd="0" presId="urn:microsoft.com/office/officeart/2005/8/layout/orgChart1"/>
    <dgm:cxn modelId="{DB6CA7B9-A839-41DE-8A8E-AE93F7554208}" type="presParOf" srcId="{C0D5E291-9A39-4FBC-9A71-5938ECC63D83}" destId="{D0FD9824-ECDE-4A92-B26F-F3F621A18E1F}" srcOrd="2" destOrd="0" presId="urn:microsoft.com/office/officeart/2005/8/layout/orgChart1"/>
    <dgm:cxn modelId="{993A0767-CA0E-470F-B461-F9A39AF85F94}" type="presParOf" srcId="{E558A088-212B-41C3-9049-A29917F17664}" destId="{68643F84-96E6-4A06-879F-0E1581ADEAAB}" srcOrd="4" destOrd="0" presId="urn:microsoft.com/office/officeart/2005/8/layout/orgChart1"/>
    <dgm:cxn modelId="{DE3942FB-76EB-4F1F-884E-F82BF55A4309}" type="presParOf" srcId="{E558A088-212B-41C3-9049-A29917F17664}" destId="{0C2002C8-DE21-4E1C-A534-38DF2BAB1CAD}" srcOrd="5" destOrd="0" presId="urn:microsoft.com/office/officeart/2005/8/layout/orgChart1"/>
    <dgm:cxn modelId="{B5676184-C414-4EE2-B6ED-8B0BEFD49AE6}" type="presParOf" srcId="{0C2002C8-DE21-4E1C-A534-38DF2BAB1CAD}" destId="{F4A378EB-56BF-4AAC-B0B5-00CDC325FB50}" srcOrd="0" destOrd="0" presId="urn:microsoft.com/office/officeart/2005/8/layout/orgChart1"/>
    <dgm:cxn modelId="{09273254-C84F-4981-9CF4-F8703A4D2AC7}" type="presParOf" srcId="{F4A378EB-56BF-4AAC-B0B5-00CDC325FB50}" destId="{A80ACC4E-CB05-48B2-A5F2-16E559450103}" srcOrd="0" destOrd="0" presId="urn:microsoft.com/office/officeart/2005/8/layout/orgChart1"/>
    <dgm:cxn modelId="{2F9F4D0E-7539-4B5F-B1B3-70011F96F6F1}" type="presParOf" srcId="{F4A378EB-56BF-4AAC-B0B5-00CDC325FB50}" destId="{F765F469-DAD2-4FC6-B3AE-FA15FFC9FEA3}" srcOrd="1" destOrd="0" presId="urn:microsoft.com/office/officeart/2005/8/layout/orgChart1"/>
    <dgm:cxn modelId="{8C6BF95C-5969-4836-B837-1F45F42F3203}" type="presParOf" srcId="{0C2002C8-DE21-4E1C-A534-38DF2BAB1CAD}" destId="{50F1DF59-2984-4B9D-BE1B-C32F76DC3EED}" srcOrd="1" destOrd="0" presId="urn:microsoft.com/office/officeart/2005/8/layout/orgChart1"/>
    <dgm:cxn modelId="{B1BE3D34-2A03-4643-83F0-1EE0ED2C5A6A}" type="presParOf" srcId="{0C2002C8-DE21-4E1C-A534-38DF2BAB1CAD}" destId="{E8BBE777-6086-4717-BEC5-A0BBF7465540}" srcOrd="2" destOrd="0" presId="urn:microsoft.com/office/officeart/2005/8/layout/orgChart1"/>
    <dgm:cxn modelId="{4574BD49-DA89-4266-90B5-75EE10DE2EDA}" type="presParOf" srcId="{E558A088-212B-41C3-9049-A29917F17664}" destId="{AA561675-2C05-4B53-BB75-5DD18064719A}" srcOrd="6" destOrd="0" presId="urn:microsoft.com/office/officeart/2005/8/layout/orgChart1"/>
    <dgm:cxn modelId="{7F79194C-16E8-437B-B4AC-D79E039996EE}" type="presParOf" srcId="{E558A088-212B-41C3-9049-A29917F17664}" destId="{864E8581-AB20-42B8-9D50-3A15F209AB61}" srcOrd="7" destOrd="0" presId="urn:microsoft.com/office/officeart/2005/8/layout/orgChart1"/>
    <dgm:cxn modelId="{E191773A-919B-42F0-828F-1CA6D4F412D8}" type="presParOf" srcId="{864E8581-AB20-42B8-9D50-3A15F209AB61}" destId="{B919F028-EE9C-419B-BCA9-A9296874CBAF}" srcOrd="0" destOrd="0" presId="urn:microsoft.com/office/officeart/2005/8/layout/orgChart1"/>
    <dgm:cxn modelId="{800B4051-0533-4E0F-B3DF-5FAD7DF77607}" type="presParOf" srcId="{B919F028-EE9C-419B-BCA9-A9296874CBAF}" destId="{E008230B-9BB9-433A-AF61-0A02F09FEBF6}" srcOrd="0" destOrd="0" presId="urn:microsoft.com/office/officeart/2005/8/layout/orgChart1"/>
    <dgm:cxn modelId="{C7E023C4-A3BA-48CD-9493-7B89FFE280EC}" type="presParOf" srcId="{B919F028-EE9C-419B-BCA9-A9296874CBAF}" destId="{5EFB21D9-EDAE-475B-B608-F9235CBBF40A}" srcOrd="1" destOrd="0" presId="urn:microsoft.com/office/officeart/2005/8/layout/orgChart1"/>
    <dgm:cxn modelId="{673BE227-5D83-4130-AEFB-76967B267621}" type="presParOf" srcId="{864E8581-AB20-42B8-9D50-3A15F209AB61}" destId="{F7357468-1D3B-414A-8A71-1A47A3B0F9B6}" srcOrd="1" destOrd="0" presId="urn:microsoft.com/office/officeart/2005/8/layout/orgChart1"/>
    <dgm:cxn modelId="{F01E0947-BA47-40FD-AE6F-5B950836B90B}" type="presParOf" srcId="{864E8581-AB20-42B8-9D50-3A15F209AB61}" destId="{D6E739A2-CED4-46D8-B19B-AA4A8149F556}" srcOrd="2" destOrd="0" presId="urn:microsoft.com/office/officeart/2005/8/layout/orgChart1"/>
    <dgm:cxn modelId="{145ED523-D903-485B-92FC-33C40D6C9BE0}" type="presParOf" srcId="{6692CB34-D7BE-43BA-BF3F-99D234CD5CB2}" destId="{2D2527CF-6AB6-4D71-8DAC-2A9281A7162C}" srcOrd="2" destOrd="0" presId="urn:microsoft.com/office/officeart/2005/8/layout/orgChart1"/>
  </dgm:cxnLst>
  <dgm:bg>
    <a:solidFill>
      <a:schemeClr val="accent1">
        <a:lumMod val="40000"/>
        <a:lumOff val="60000"/>
      </a:schemeClr>
    </a:solid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E365D1-295A-476E-BCCC-7759F5C01A4E}" type="datetimeFigureOut">
              <a:rPr lang="fr-FR" smtClean="0"/>
              <a:t>09/04/2019</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5ABFC2-BD90-4C37-A191-800012086ADB}" type="slidenum">
              <a:rPr lang="fr-FR" smtClean="0"/>
              <a:t>‹N°›</a:t>
            </a:fld>
            <a:endParaRPr lang="fr-FR"/>
          </a:p>
        </p:txBody>
      </p:sp>
    </p:spTree>
    <p:extLst>
      <p:ext uri="{BB962C8B-B14F-4D97-AF65-F5344CB8AC3E}">
        <p14:creationId xmlns:p14="http://schemas.microsoft.com/office/powerpoint/2010/main" val="1935604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335ABFC2-BD90-4C37-A191-800012086ADB}" type="slidenum">
              <a:rPr lang="fr-FR" smtClean="0"/>
              <a:t>2</a:t>
            </a:fld>
            <a:endParaRPr lang="fr-FR"/>
          </a:p>
        </p:txBody>
      </p:sp>
    </p:spTree>
    <p:extLst>
      <p:ext uri="{BB962C8B-B14F-4D97-AF65-F5344CB8AC3E}">
        <p14:creationId xmlns:p14="http://schemas.microsoft.com/office/powerpoint/2010/main" val="41607042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35ABFC2-BD90-4C37-A191-800012086ADB}" type="slidenum">
              <a:rPr lang="fr-FR" smtClean="0"/>
              <a:t>28</a:t>
            </a:fld>
            <a:endParaRPr lang="fr-FR"/>
          </a:p>
        </p:txBody>
      </p:sp>
    </p:spTree>
    <p:extLst>
      <p:ext uri="{BB962C8B-B14F-4D97-AF65-F5344CB8AC3E}">
        <p14:creationId xmlns:p14="http://schemas.microsoft.com/office/powerpoint/2010/main" val="797830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335ABFC2-BD90-4C37-A191-800012086ADB}" type="slidenum">
              <a:rPr lang="fr-FR" smtClean="0"/>
              <a:t>30</a:t>
            </a:fld>
            <a:endParaRPr lang="fr-FR"/>
          </a:p>
        </p:txBody>
      </p:sp>
    </p:spTree>
    <p:extLst>
      <p:ext uri="{BB962C8B-B14F-4D97-AF65-F5344CB8AC3E}">
        <p14:creationId xmlns:p14="http://schemas.microsoft.com/office/powerpoint/2010/main" val="3539033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335ABFC2-BD90-4C37-A191-800012086ADB}" type="slidenum">
              <a:rPr lang="fr-FR" smtClean="0"/>
              <a:t>7</a:t>
            </a:fld>
            <a:endParaRPr lang="fr-FR"/>
          </a:p>
        </p:txBody>
      </p:sp>
    </p:spTree>
    <p:extLst>
      <p:ext uri="{BB962C8B-B14F-4D97-AF65-F5344CB8AC3E}">
        <p14:creationId xmlns:p14="http://schemas.microsoft.com/office/powerpoint/2010/main" val="429259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35ABFC2-BD90-4C37-A191-800012086ADB}" type="slidenum">
              <a:rPr lang="fr-FR" smtClean="0"/>
              <a:t>9</a:t>
            </a:fld>
            <a:endParaRPr lang="fr-FR"/>
          </a:p>
        </p:txBody>
      </p:sp>
    </p:spTree>
    <p:extLst>
      <p:ext uri="{BB962C8B-B14F-4D97-AF65-F5344CB8AC3E}">
        <p14:creationId xmlns:p14="http://schemas.microsoft.com/office/powerpoint/2010/main" val="3460596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35ABFC2-BD90-4C37-A191-800012086ADB}" type="slidenum">
              <a:rPr lang="fr-FR" smtClean="0"/>
              <a:t>10</a:t>
            </a:fld>
            <a:endParaRPr lang="fr-FR"/>
          </a:p>
        </p:txBody>
      </p:sp>
    </p:spTree>
    <p:extLst>
      <p:ext uri="{BB962C8B-B14F-4D97-AF65-F5344CB8AC3E}">
        <p14:creationId xmlns:p14="http://schemas.microsoft.com/office/powerpoint/2010/main" val="3579911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35ABFC2-BD90-4C37-A191-800012086ADB}" type="slidenum">
              <a:rPr lang="fr-FR" smtClean="0"/>
              <a:t>11</a:t>
            </a:fld>
            <a:endParaRPr lang="fr-FR"/>
          </a:p>
        </p:txBody>
      </p:sp>
    </p:spTree>
    <p:extLst>
      <p:ext uri="{BB962C8B-B14F-4D97-AF65-F5344CB8AC3E}">
        <p14:creationId xmlns:p14="http://schemas.microsoft.com/office/powerpoint/2010/main" val="485534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335ABFC2-BD90-4C37-A191-800012086ADB}" type="slidenum">
              <a:rPr lang="fr-FR" smtClean="0"/>
              <a:t>13</a:t>
            </a:fld>
            <a:endParaRPr lang="fr-FR"/>
          </a:p>
        </p:txBody>
      </p:sp>
    </p:spTree>
    <p:extLst>
      <p:ext uri="{BB962C8B-B14F-4D97-AF65-F5344CB8AC3E}">
        <p14:creationId xmlns:p14="http://schemas.microsoft.com/office/powerpoint/2010/main" val="3624014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35ABFC2-BD90-4C37-A191-800012086ADB}" type="slidenum">
              <a:rPr lang="fr-FR" smtClean="0"/>
              <a:t>19</a:t>
            </a:fld>
            <a:endParaRPr lang="fr-FR"/>
          </a:p>
        </p:txBody>
      </p:sp>
    </p:spTree>
    <p:extLst>
      <p:ext uri="{BB962C8B-B14F-4D97-AF65-F5344CB8AC3E}">
        <p14:creationId xmlns:p14="http://schemas.microsoft.com/office/powerpoint/2010/main" val="1253114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35ABFC2-BD90-4C37-A191-800012086ADB}" type="slidenum">
              <a:rPr lang="fr-FR" smtClean="0"/>
              <a:t>20</a:t>
            </a:fld>
            <a:endParaRPr lang="fr-FR"/>
          </a:p>
        </p:txBody>
      </p:sp>
    </p:spTree>
    <p:extLst>
      <p:ext uri="{BB962C8B-B14F-4D97-AF65-F5344CB8AC3E}">
        <p14:creationId xmlns:p14="http://schemas.microsoft.com/office/powerpoint/2010/main" val="24436177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335ABFC2-BD90-4C37-A191-800012086ADB}" type="slidenum">
              <a:rPr lang="fr-FR" smtClean="0"/>
              <a:t>27</a:t>
            </a:fld>
            <a:endParaRPr lang="fr-FR"/>
          </a:p>
        </p:txBody>
      </p:sp>
    </p:spTree>
    <p:extLst>
      <p:ext uri="{BB962C8B-B14F-4D97-AF65-F5344CB8AC3E}">
        <p14:creationId xmlns:p14="http://schemas.microsoft.com/office/powerpoint/2010/main" val="796148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F415B32C-35FB-4730-BB94-803D2CC6E47A}" type="datetimeFigureOut">
              <a:rPr lang="fr-FR" smtClean="0"/>
              <a:t>09/04/2019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0CF56A4-86CD-4FF3-A7D7-E1F77B97A0DA}" type="slidenum">
              <a:rPr lang="fr-FR" smtClean="0"/>
              <a:t>‹N°›</a:t>
            </a:fld>
            <a:endParaRPr lang="fr-FR"/>
          </a:p>
        </p:txBody>
      </p:sp>
    </p:spTree>
    <p:extLst>
      <p:ext uri="{BB962C8B-B14F-4D97-AF65-F5344CB8AC3E}">
        <p14:creationId xmlns:p14="http://schemas.microsoft.com/office/powerpoint/2010/main" val="1264855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415B32C-35FB-4730-BB94-803D2CC6E47A}" type="datetimeFigureOut">
              <a:rPr lang="fr-FR" smtClean="0"/>
              <a:t>09/04/2019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0CF56A4-86CD-4FF3-A7D7-E1F77B97A0DA}" type="slidenum">
              <a:rPr lang="fr-FR" smtClean="0"/>
              <a:t>‹N°›</a:t>
            </a:fld>
            <a:endParaRPr lang="fr-FR"/>
          </a:p>
        </p:txBody>
      </p:sp>
    </p:spTree>
    <p:extLst>
      <p:ext uri="{BB962C8B-B14F-4D97-AF65-F5344CB8AC3E}">
        <p14:creationId xmlns:p14="http://schemas.microsoft.com/office/powerpoint/2010/main" val="1405099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415B32C-35FB-4730-BB94-803D2CC6E47A}" type="datetimeFigureOut">
              <a:rPr lang="fr-FR" smtClean="0"/>
              <a:t>09/04/2019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0CF56A4-86CD-4FF3-A7D7-E1F77B97A0DA}" type="slidenum">
              <a:rPr lang="fr-FR" smtClean="0"/>
              <a:t>‹N°›</a:t>
            </a:fld>
            <a:endParaRPr lang="fr-FR"/>
          </a:p>
        </p:txBody>
      </p:sp>
    </p:spTree>
    <p:extLst>
      <p:ext uri="{BB962C8B-B14F-4D97-AF65-F5344CB8AC3E}">
        <p14:creationId xmlns:p14="http://schemas.microsoft.com/office/powerpoint/2010/main" val="4188706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415B32C-35FB-4730-BB94-803D2CC6E47A}" type="datetimeFigureOut">
              <a:rPr lang="fr-FR" smtClean="0"/>
              <a:t>09/04/2019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0CF56A4-86CD-4FF3-A7D7-E1F77B97A0DA}" type="slidenum">
              <a:rPr lang="fr-FR" smtClean="0"/>
              <a:t>‹N°›</a:t>
            </a:fld>
            <a:endParaRPr lang="fr-FR"/>
          </a:p>
        </p:txBody>
      </p:sp>
    </p:spTree>
    <p:extLst>
      <p:ext uri="{BB962C8B-B14F-4D97-AF65-F5344CB8AC3E}">
        <p14:creationId xmlns:p14="http://schemas.microsoft.com/office/powerpoint/2010/main" val="1117727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F415B32C-35FB-4730-BB94-803D2CC6E47A}" type="datetimeFigureOut">
              <a:rPr lang="fr-FR" smtClean="0"/>
              <a:t>09/04/2019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0CF56A4-86CD-4FF3-A7D7-E1F77B97A0DA}" type="slidenum">
              <a:rPr lang="fr-FR" smtClean="0"/>
              <a:t>‹N°›</a:t>
            </a:fld>
            <a:endParaRPr lang="fr-FR"/>
          </a:p>
        </p:txBody>
      </p:sp>
    </p:spTree>
    <p:extLst>
      <p:ext uri="{BB962C8B-B14F-4D97-AF65-F5344CB8AC3E}">
        <p14:creationId xmlns:p14="http://schemas.microsoft.com/office/powerpoint/2010/main" val="1446222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F415B32C-35FB-4730-BB94-803D2CC6E47A}" type="datetimeFigureOut">
              <a:rPr lang="fr-FR" smtClean="0"/>
              <a:t>09/04/2019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0CF56A4-86CD-4FF3-A7D7-E1F77B97A0DA}" type="slidenum">
              <a:rPr lang="fr-FR" smtClean="0"/>
              <a:t>‹N°›</a:t>
            </a:fld>
            <a:endParaRPr lang="fr-FR"/>
          </a:p>
        </p:txBody>
      </p:sp>
    </p:spTree>
    <p:extLst>
      <p:ext uri="{BB962C8B-B14F-4D97-AF65-F5344CB8AC3E}">
        <p14:creationId xmlns:p14="http://schemas.microsoft.com/office/powerpoint/2010/main" val="3145709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F415B32C-35FB-4730-BB94-803D2CC6E47A}" type="datetimeFigureOut">
              <a:rPr lang="fr-FR" smtClean="0"/>
              <a:t>09/04/2019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0CF56A4-86CD-4FF3-A7D7-E1F77B97A0DA}" type="slidenum">
              <a:rPr lang="fr-FR" smtClean="0"/>
              <a:t>‹N°›</a:t>
            </a:fld>
            <a:endParaRPr lang="fr-FR"/>
          </a:p>
        </p:txBody>
      </p:sp>
    </p:spTree>
    <p:extLst>
      <p:ext uri="{BB962C8B-B14F-4D97-AF65-F5344CB8AC3E}">
        <p14:creationId xmlns:p14="http://schemas.microsoft.com/office/powerpoint/2010/main" val="3340751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F415B32C-35FB-4730-BB94-803D2CC6E47A}" type="datetimeFigureOut">
              <a:rPr lang="fr-FR" smtClean="0"/>
              <a:t>09/04/2019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0CF56A4-86CD-4FF3-A7D7-E1F77B97A0DA}" type="slidenum">
              <a:rPr lang="fr-FR" smtClean="0"/>
              <a:t>‹N°›</a:t>
            </a:fld>
            <a:endParaRPr lang="fr-FR"/>
          </a:p>
        </p:txBody>
      </p:sp>
    </p:spTree>
    <p:extLst>
      <p:ext uri="{BB962C8B-B14F-4D97-AF65-F5344CB8AC3E}">
        <p14:creationId xmlns:p14="http://schemas.microsoft.com/office/powerpoint/2010/main" val="468202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415B32C-35FB-4730-BB94-803D2CC6E47A}" type="datetimeFigureOut">
              <a:rPr lang="fr-FR" smtClean="0"/>
              <a:t>09/04/2019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0CF56A4-86CD-4FF3-A7D7-E1F77B97A0DA}" type="slidenum">
              <a:rPr lang="fr-FR" smtClean="0"/>
              <a:t>‹N°›</a:t>
            </a:fld>
            <a:endParaRPr lang="fr-FR"/>
          </a:p>
        </p:txBody>
      </p:sp>
    </p:spTree>
    <p:extLst>
      <p:ext uri="{BB962C8B-B14F-4D97-AF65-F5344CB8AC3E}">
        <p14:creationId xmlns:p14="http://schemas.microsoft.com/office/powerpoint/2010/main" val="1272434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F415B32C-35FB-4730-BB94-803D2CC6E47A}" type="datetimeFigureOut">
              <a:rPr lang="fr-FR" smtClean="0"/>
              <a:t>09/04/2019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0CF56A4-86CD-4FF3-A7D7-E1F77B97A0DA}" type="slidenum">
              <a:rPr lang="fr-FR" smtClean="0"/>
              <a:t>‹N°›</a:t>
            </a:fld>
            <a:endParaRPr lang="fr-FR"/>
          </a:p>
        </p:txBody>
      </p:sp>
    </p:spTree>
    <p:extLst>
      <p:ext uri="{BB962C8B-B14F-4D97-AF65-F5344CB8AC3E}">
        <p14:creationId xmlns:p14="http://schemas.microsoft.com/office/powerpoint/2010/main" val="2771867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F415B32C-35FB-4730-BB94-803D2CC6E47A}" type="datetimeFigureOut">
              <a:rPr lang="fr-FR" smtClean="0"/>
              <a:t>09/04/2019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0CF56A4-86CD-4FF3-A7D7-E1F77B97A0DA}" type="slidenum">
              <a:rPr lang="fr-FR" smtClean="0"/>
              <a:t>‹N°›</a:t>
            </a:fld>
            <a:endParaRPr lang="fr-FR"/>
          </a:p>
        </p:txBody>
      </p:sp>
    </p:spTree>
    <p:extLst>
      <p:ext uri="{BB962C8B-B14F-4D97-AF65-F5344CB8AC3E}">
        <p14:creationId xmlns:p14="http://schemas.microsoft.com/office/powerpoint/2010/main" val="2058207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15B32C-35FB-4730-BB94-803D2CC6E47A}" type="datetimeFigureOut">
              <a:rPr lang="fr-FR" smtClean="0"/>
              <a:t>09/04/2019</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CF56A4-86CD-4FF3-A7D7-E1F77B97A0DA}" type="slidenum">
              <a:rPr lang="fr-FR" smtClean="0"/>
              <a:t>‹N°›</a:t>
            </a:fld>
            <a:endParaRPr lang="fr-FR"/>
          </a:p>
        </p:txBody>
      </p:sp>
    </p:spTree>
    <p:extLst>
      <p:ext uri="{BB962C8B-B14F-4D97-AF65-F5344CB8AC3E}">
        <p14:creationId xmlns:p14="http://schemas.microsoft.com/office/powerpoint/2010/main" val="42228286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2.jpe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12000"/>
            <a:lum/>
          </a:blip>
          <a:srcRect/>
          <a:stretch>
            <a:fillRect l="33000" t="33000" r="33000" b="33000"/>
          </a:stretch>
        </a:blipFill>
        <a:effectLst/>
      </p:bgPr>
    </p:bg>
    <p:spTree>
      <p:nvGrpSpPr>
        <p:cNvPr id="1" name=""/>
        <p:cNvGrpSpPr/>
        <p:nvPr/>
      </p:nvGrpSpPr>
      <p:grpSpPr>
        <a:xfrm>
          <a:off x="0" y="0"/>
          <a:ext cx="0" cy="0"/>
          <a:chOff x="0" y="0"/>
          <a:chExt cx="0" cy="0"/>
        </a:xfrm>
      </p:grpSpPr>
      <p:sp>
        <p:nvSpPr>
          <p:cNvPr id="4" name="Rectangle 3"/>
          <p:cNvSpPr/>
          <p:nvPr/>
        </p:nvSpPr>
        <p:spPr>
          <a:xfrm>
            <a:off x="1656272" y="1969439"/>
            <a:ext cx="8281357" cy="1569660"/>
          </a:xfrm>
          <a:prstGeom prst="rect">
            <a:avLst/>
          </a:prstGeom>
        </p:spPr>
        <p:txBody>
          <a:bodyPr wrap="square">
            <a:spAutoFit/>
          </a:bodyPr>
          <a:lstStyle/>
          <a:p>
            <a:pPr algn="ctr">
              <a:defRPr/>
            </a:pPr>
            <a:r>
              <a:rPr lang="fr-FR" sz="3200" b="1" dirty="0"/>
              <a:t>“Atelier Régional sur le phénomène d’insécurité liée au pastoralisme et à la transhumance en Afrique centrale”</a:t>
            </a:r>
            <a:endParaRPr lang="fr-FR" sz="3200" dirty="0"/>
          </a:p>
        </p:txBody>
      </p:sp>
      <p:pic>
        <p:nvPicPr>
          <p:cNvPr id="9" name="Picture 2" descr="http://media1.picsearch.com/is?F620rFSjF-D2vxeKN90TjD9nOVgWNAoIsth_RJ4V8pg&amp;height=3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359" y="165753"/>
            <a:ext cx="1456259" cy="1442810"/>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8540150" y="5999830"/>
            <a:ext cx="3454489" cy="461665"/>
          </a:xfrm>
          <a:prstGeom prst="rect">
            <a:avLst/>
          </a:prstGeom>
          <a:noFill/>
        </p:spPr>
        <p:txBody>
          <a:bodyPr wrap="square" rtlCol="0">
            <a:spAutoFit/>
          </a:bodyPr>
          <a:lstStyle/>
          <a:p>
            <a:pPr algn="r"/>
            <a:r>
              <a:rPr lang="fr-FR" sz="2400" b="1" dirty="0" smtClean="0"/>
              <a:t>Staff DIPEM et DIHPSS</a:t>
            </a:r>
            <a:endParaRPr lang="fr-FR" sz="2400" b="1" dirty="0"/>
          </a:p>
        </p:txBody>
      </p:sp>
      <p:sp>
        <p:nvSpPr>
          <p:cNvPr id="5" name="ZoneTexte 4"/>
          <p:cNvSpPr txBox="1"/>
          <p:nvPr/>
        </p:nvSpPr>
        <p:spPr>
          <a:xfrm>
            <a:off x="569344" y="3721051"/>
            <a:ext cx="11179834" cy="1077218"/>
          </a:xfrm>
          <a:prstGeom prst="rect">
            <a:avLst/>
          </a:prstGeom>
          <a:solidFill>
            <a:schemeClr val="accent1"/>
          </a:solidFill>
        </p:spPr>
        <p:txBody>
          <a:bodyPr wrap="square" rtlCol="0">
            <a:spAutoFit/>
          </a:bodyPr>
          <a:lstStyle/>
          <a:p>
            <a:pPr algn="ctr"/>
            <a:r>
              <a:rPr lang="fr-FR" sz="3200" b="1" dirty="0"/>
              <a:t>Pastoralisme, Transhumance, Sécurité et </a:t>
            </a:r>
            <a:r>
              <a:rPr lang="fr-FR" sz="3200" b="1" dirty="0" smtClean="0"/>
              <a:t>Stabilité: </a:t>
            </a:r>
          </a:p>
          <a:p>
            <a:pPr algn="ctr"/>
            <a:r>
              <a:rPr lang="fr-FR" sz="3200" b="1" dirty="0" smtClean="0"/>
              <a:t>Etat des lieux au niveau de la CEEAC</a:t>
            </a:r>
            <a:endParaRPr lang="fr-FR" sz="3200" b="1" dirty="0"/>
          </a:p>
        </p:txBody>
      </p:sp>
      <p:pic>
        <p:nvPicPr>
          <p:cNvPr id="10" name="Image 5" descr="G:\BUREAU - DOSSIERS DIVERS\LOGOS UNOCA\LOGO DETAILLE - UNOC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40150" y="165753"/>
            <a:ext cx="3209028" cy="1442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618773" y="4980222"/>
            <a:ext cx="6356355" cy="461665"/>
          </a:xfrm>
          <a:prstGeom prst="rect">
            <a:avLst/>
          </a:prstGeom>
        </p:spPr>
        <p:txBody>
          <a:bodyPr wrap="none">
            <a:spAutoFit/>
          </a:bodyPr>
          <a:lstStyle/>
          <a:p>
            <a:pPr algn="ctr">
              <a:buFont typeface="Arial" panose="020B0604020202020204" pitchFamily="34" charset="0"/>
              <a:buNone/>
              <a:defRPr/>
            </a:pPr>
            <a:r>
              <a:rPr lang="fr-FR" altLang="fr-FR" sz="2400" b="1" dirty="0">
                <a:latin typeface="Arial" panose="020B0604020202020204" pitchFamily="34" charset="0"/>
                <a:cs typeface="Arial" panose="020B0604020202020204" pitchFamily="34" charset="0"/>
              </a:rPr>
              <a:t>N’Djamena, Hôtel </a:t>
            </a:r>
            <a:r>
              <a:rPr lang="fr-FR" sz="2400" b="1" dirty="0" err="1"/>
              <a:t>Ledger</a:t>
            </a:r>
            <a:r>
              <a:rPr lang="fr-FR" altLang="fr-FR" sz="2400" b="1" dirty="0">
                <a:latin typeface="Arial" panose="020B0604020202020204" pitchFamily="34" charset="0"/>
                <a:cs typeface="Arial" panose="020B0604020202020204" pitchFamily="34" charset="0"/>
              </a:rPr>
              <a:t>, 09 – 11 </a:t>
            </a:r>
            <a:r>
              <a:rPr lang="fr-FR" altLang="fr-FR" sz="2400" b="1" dirty="0" smtClean="0">
                <a:latin typeface="Arial" panose="020B0604020202020204" pitchFamily="34" charset="0"/>
                <a:cs typeface="Arial" panose="020B0604020202020204" pitchFamily="34" charset="0"/>
              </a:rPr>
              <a:t>Avril 2019</a:t>
            </a:r>
            <a:endParaRPr lang="fr-FR" altLang="fr-FR"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53242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1433" y="1005569"/>
            <a:ext cx="9989389" cy="520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oneTexte 2"/>
          <p:cNvSpPr txBox="1"/>
          <p:nvPr/>
        </p:nvSpPr>
        <p:spPr>
          <a:xfrm>
            <a:off x="2329132" y="345057"/>
            <a:ext cx="6676845" cy="523220"/>
          </a:xfrm>
          <a:prstGeom prst="rect">
            <a:avLst/>
          </a:prstGeom>
          <a:noFill/>
        </p:spPr>
        <p:txBody>
          <a:bodyPr wrap="square" rtlCol="0">
            <a:spAutoFit/>
          </a:bodyPr>
          <a:lstStyle/>
          <a:p>
            <a:r>
              <a:rPr lang="fr-FR" sz="2800" b="1" dirty="0" smtClean="0"/>
              <a:t>Effectifs des cheptels en Afrique centrale (1)</a:t>
            </a:r>
            <a:endParaRPr lang="fr-FR" sz="2800" b="1" dirty="0"/>
          </a:p>
        </p:txBody>
      </p:sp>
      <p:sp>
        <p:nvSpPr>
          <p:cNvPr id="4" name="ZoneTexte 3"/>
          <p:cNvSpPr txBox="1"/>
          <p:nvPr/>
        </p:nvSpPr>
        <p:spPr>
          <a:xfrm>
            <a:off x="1345719" y="6025795"/>
            <a:ext cx="9540815" cy="646331"/>
          </a:xfrm>
          <a:prstGeom prst="rect">
            <a:avLst/>
          </a:prstGeom>
          <a:noFill/>
        </p:spPr>
        <p:txBody>
          <a:bodyPr wrap="square" rtlCol="0">
            <a:spAutoFit/>
          </a:bodyPr>
          <a:lstStyle/>
          <a:p>
            <a:r>
              <a:rPr lang="fr-FR" b="1" dirty="0" smtClean="0"/>
              <a:t>(1) Ces effectifs doivent être actualisés à la suite des recensements agricoles qui se sont déroulés dans la plupart des pays de la région </a:t>
            </a:r>
            <a:endParaRPr lang="fr-FR" b="1" dirty="0"/>
          </a:p>
        </p:txBody>
      </p:sp>
    </p:spTree>
    <p:extLst>
      <p:ext uri="{BB962C8B-B14F-4D97-AF65-F5344CB8AC3E}">
        <p14:creationId xmlns:p14="http://schemas.microsoft.com/office/powerpoint/2010/main" val="3343542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0-#ppt_w/2"/>
                                          </p:val>
                                        </p:tav>
                                        <p:tav tm="100000">
                                          <p:val>
                                            <p:strVal val="#ppt_x"/>
                                          </p:val>
                                        </p:tav>
                                      </p:tavLst>
                                    </p:anim>
                                    <p:anim calcmode="lin" valueType="num">
                                      <p:cBhvr additive="base">
                                        <p:cTn id="15"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94447" y="202550"/>
            <a:ext cx="11134165" cy="6124754"/>
          </a:xfrm>
          <a:prstGeom prst="rect">
            <a:avLst/>
          </a:prstGeom>
          <a:noFill/>
        </p:spPr>
        <p:txBody>
          <a:bodyPr wrap="square" rtlCol="0">
            <a:spAutoFit/>
          </a:bodyPr>
          <a:lstStyle/>
          <a:p>
            <a:r>
              <a:rPr lang="fr-FR" sz="2800" dirty="0" smtClean="0"/>
              <a:t>Dans certains pays de la région, des études ont été faites pour déterminer :</a:t>
            </a:r>
          </a:p>
          <a:p>
            <a:endParaRPr lang="fr-FR" sz="2800" dirty="0" smtClean="0"/>
          </a:p>
          <a:p>
            <a:pPr marL="457200" indent="-457200">
              <a:buFont typeface="Wingdings" panose="05000000000000000000" pitchFamily="2" charset="2"/>
              <a:buChar char="q"/>
            </a:pPr>
            <a:r>
              <a:rPr lang="fr-FR" sz="2800" dirty="0" smtClean="0"/>
              <a:t>La part de l’élevage dans le PIB en général et le PIB agricole en particulier:</a:t>
            </a:r>
          </a:p>
          <a:p>
            <a:pPr marL="457200" indent="-457200">
              <a:buFont typeface="Wingdings" panose="05000000000000000000" pitchFamily="2" charset="2"/>
              <a:buChar char="q"/>
            </a:pPr>
            <a:r>
              <a:rPr lang="fr-FR" sz="2800" dirty="0" smtClean="0"/>
              <a:t>Les quantités des produits d’élevage (viande, lait, œufs, cuirs et peaux, etc..) tirées des exploitations;</a:t>
            </a:r>
          </a:p>
          <a:p>
            <a:pPr marL="457200" indent="-457200">
              <a:buFont typeface="Wingdings" panose="05000000000000000000" pitchFamily="2" charset="2"/>
              <a:buChar char="q"/>
            </a:pPr>
            <a:r>
              <a:rPr lang="fr-FR" sz="2800" dirty="0" smtClean="0"/>
              <a:t>Les effets des importations sur les productions locales</a:t>
            </a:r>
          </a:p>
          <a:p>
            <a:pPr marL="457200" indent="-457200">
              <a:buFont typeface="Wingdings" panose="05000000000000000000" pitchFamily="2" charset="2"/>
              <a:buChar char="q"/>
            </a:pPr>
            <a:r>
              <a:rPr lang="fr-FR" sz="2800" dirty="0" smtClean="0"/>
              <a:t>La dualité qui existe entre le mode d’élevage intensif et le mode pastoral</a:t>
            </a:r>
          </a:p>
          <a:p>
            <a:pPr marL="457200" indent="-457200">
              <a:buFont typeface="Calibri" panose="020F0502020204030204" pitchFamily="34" charset="0"/>
              <a:buChar char="₋"/>
            </a:pPr>
            <a:endParaRPr lang="fr-FR" sz="2800" dirty="0"/>
          </a:p>
          <a:p>
            <a:r>
              <a:rPr lang="fr-FR" sz="2800" dirty="0" smtClean="0"/>
              <a:t>Mais au niveau de la région dans son ensemble, ces estimations doivent être faites sur la base des données statistiques fiables afin de déterminer l’importance de l’élevage en général, et du pastoralisme en particulier afin de mener des plaidoyers pour le développement durable de ce secteur d’activité.  </a:t>
            </a:r>
            <a:endParaRPr lang="fr-FR" sz="2800" dirty="0"/>
          </a:p>
        </p:txBody>
      </p:sp>
    </p:spTree>
    <p:extLst>
      <p:ext uri="{BB962C8B-B14F-4D97-AF65-F5344CB8AC3E}">
        <p14:creationId xmlns:p14="http://schemas.microsoft.com/office/powerpoint/2010/main" val="3854730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 calcmode="lin" valueType="num">
                                      <p:cBhvr additive="base">
                                        <p:cTn id="37" dur="500" fill="hold"/>
                                        <p:tgtEl>
                                          <p:spTgt spid="2">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161365" y="1276709"/>
            <a:ext cx="11887199" cy="5016758"/>
          </a:xfrm>
          <a:prstGeom prst="rect">
            <a:avLst/>
          </a:prstGeom>
          <a:noFill/>
        </p:spPr>
        <p:txBody>
          <a:bodyPr wrap="square" rtlCol="0">
            <a:spAutoFit/>
          </a:bodyPr>
          <a:lstStyle/>
          <a:p>
            <a:pPr marL="457200" indent="-457200">
              <a:buFont typeface="Wingdings" panose="05000000000000000000" pitchFamily="2" charset="2"/>
              <a:buChar char="q"/>
            </a:pPr>
            <a:r>
              <a:rPr lang="fr-FR" sz="3200" dirty="0" smtClean="0"/>
              <a:t>L’élevage intensif et semi – intensif qui se pratique sous forme plus ou moins sédentaire</a:t>
            </a:r>
          </a:p>
          <a:p>
            <a:pPr marL="457200" indent="-457200">
              <a:buFont typeface="Wingdings" panose="05000000000000000000" pitchFamily="2" charset="2"/>
              <a:buChar char="q"/>
            </a:pPr>
            <a:endParaRPr lang="fr-FR" sz="3200" dirty="0" smtClean="0"/>
          </a:p>
          <a:p>
            <a:pPr marL="457200" indent="-457200">
              <a:buFont typeface="Wingdings" panose="05000000000000000000" pitchFamily="2" charset="2"/>
              <a:buChar char="q"/>
            </a:pPr>
            <a:r>
              <a:rPr lang="fr-FR" sz="3200" dirty="0" smtClean="0"/>
              <a:t>L’élevage extensif qui se fait la plupart du temps sous forme de </a:t>
            </a:r>
            <a:r>
              <a:rPr lang="fr-FR" sz="3200" b="1" dirty="0" smtClean="0"/>
              <a:t>pastoralisme</a:t>
            </a:r>
            <a:r>
              <a:rPr lang="fr-FR" sz="3200" dirty="0" smtClean="0"/>
              <a:t> avec des éleveurs pratiquant le nomadisme et la transhumance</a:t>
            </a:r>
          </a:p>
          <a:p>
            <a:endParaRPr lang="fr-FR" sz="3200" dirty="0" smtClean="0"/>
          </a:p>
          <a:p>
            <a:pPr marL="457200" indent="-457200">
              <a:buFont typeface="Wingdings" panose="05000000000000000000" pitchFamily="2" charset="2"/>
              <a:buChar char="q"/>
            </a:pPr>
            <a:r>
              <a:rPr lang="fr-FR" sz="3200" dirty="0" smtClean="0"/>
              <a:t>En Afrique centrale, le pastoralisme n’est pratiqué qu’au Cameroun, en RCA, au Tchad et dans une moindre mesure au Burundi, en RDC et au Rwanda</a:t>
            </a:r>
            <a:endParaRPr lang="fr-FR" sz="3200" dirty="0"/>
          </a:p>
        </p:txBody>
      </p:sp>
      <p:sp>
        <p:nvSpPr>
          <p:cNvPr id="4" name="ZoneTexte 3"/>
          <p:cNvSpPr txBox="1"/>
          <p:nvPr/>
        </p:nvSpPr>
        <p:spPr>
          <a:xfrm>
            <a:off x="717030" y="209475"/>
            <a:ext cx="7792269" cy="584775"/>
          </a:xfrm>
          <a:prstGeom prst="rect">
            <a:avLst/>
          </a:prstGeom>
          <a:solidFill>
            <a:schemeClr val="accent1"/>
          </a:solidFill>
        </p:spPr>
        <p:txBody>
          <a:bodyPr wrap="square" rtlCol="0">
            <a:spAutoFit/>
          </a:bodyPr>
          <a:lstStyle/>
          <a:p>
            <a:r>
              <a:rPr lang="fr-FR" sz="3200" b="1" dirty="0"/>
              <a:t>Différents modes d’élevage</a:t>
            </a:r>
          </a:p>
        </p:txBody>
      </p:sp>
    </p:spTree>
    <p:extLst>
      <p:ext uri="{BB962C8B-B14F-4D97-AF65-F5344CB8AC3E}">
        <p14:creationId xmlns:p14="http://schemas.microsoft.com/office/powerpoint/2010/main" val="1286031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 calcmode="lin" valueType="num">
                                      <p:cBhvr additive="base">
                                        <p:cTn id="19" dur="500" fill="hold"/>
                                        <p:tgtEl>
                                          <p:spTgt spid="7">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12000"/>
            <a:lum/>
          </a:blip>
          <a:srcRect/>
          <a:stretch>
            <a:fillRect l="30000" t="30000" r="30000" b="30000"/>
          </a:stretch>
        </a:blipFill>
        <a:effectLst/>
      </p:bgPr>
    </p:bg>
    <p:spTree>
      <p:nvGrpSpPr>
        <p:cNvPr id="1" name=""/>
        <p:cNvGrpSpPr/>
        <p:nvPr/>
      </p:nvGrpSpPr>
      <p:grpSpPr>
        <a:xfrm>
          <a:off x="0" y="0"/>
          <a:ext cx="0" cy="0"/>
          <a:chOff x="0" y="0"/>
          <a:chExt cx="0" cy="0"/>
        </a:xfrm>
      </p:grpSpPr>
      <p:sp>
        <p:nvSpPr>
          <p:cNvPr id="2" name="ZoneTexte 1"/>
          <p:cNvSpPr txBox="1"/>
          <p:nvPr/>
        </p:nvSpPr>
        <p:spPr>
          <a:xfrm>
            <a:off x="310551" y="147918"/>
            <a:ext cx="10834777" cy="584775"/>
          </a:xfrm>
          <a:prstGeom prst="rect">
            <a:avLst/>
          </a:prstGeom>
          <a:solidFill>
            <a:srgbClr val="FFFF00"/>
          </a:solidFill>
        </p:spPr>
        <p:txBody>
          <a:bodyPr wrap="square" rtlCol="0">
            <a:spAutoFit/>
          </a:bodyPr>
          <a:lstStyle/>
          <a:p>
            <a:pPr marL="400050" indent="-400050" algn="ctr">
              <a:buFont typeface="+mj-lt"/>
              <a:buAutoNum type="romanUcPeriod" startAt="2"/>
            </a:pPr>
            <a:r>
              <a:rPr lang="fr-FR" sz="3200" b="1" dirty="0" smtClean="0"/>
              <a:t>LE PASTORALISME: UN MODE D’ELEVAGE CONFLICTOGENE</a:t>
            </a:r>
            <a:endParaRPr lang="fr-FR" sz="3200" b="1" dirty="0"/>
          </a:p>
        </p:txBody>
      </p:sp>
      <p:sp>
        <p:nvSpPr>
          <p:cNvPr id="6" name="Rectangle 5"/>
          <p:cNvSpPr/>
          <p:nvPr/>
        </p:nvSpPr>
        <p:spPr>
          <a:xfrm>
            <a:off x="6452559" y="1725283"/>
            <a:ext cx="5365630" cy="4832092"/>
          </a:xfrm>
          <a:prstGeom prst="rect">
            <a:avLst/>
          </a:prstGeom>
        </p:spPr>
        <p:txBody>
          <a:bodyPr wrap="square">
            <a:spAutoFit/>
          </a:bodyPr>
          <a:lstStyle/>
          <a:p>
            <a:r>
              <a:rPr lang="fr-FR" sz="2800" b="1" i="0" dirty="0" smtClean="0">
                <a:solidFill>
                  <a:srgbClr val="222222"/>
                </a:solidFill>
                <a:effectLst/>
                <a:latin typeface="arial" panose="020B0604020202020204" pitchFamily="34" charset="0"/>
              </a:rPr>
              <a:t>Le pastoralisme</a:t>
            </a:r>
            <a:r>
              <a:rPr lang="fr-FR" sz="2800" b="0" i="0" dirty="0" smtClean="0">
                <a:solidFill>
                  <a:srgbClr val="222222"/>
                </a:solidFill>
                <a:effectLst/>
                <a:latin typeface="arial" panose="020B0604020202020204" pitchFamily="34" charset="0"/>
              </a:rPr>
              <a:t> est l'élevage extensif pratiqué sur des pâturages et des parcours, ainsi que la relation interdépendante entre les éleveurs, leurs troupeaux et les milieux exploités. Cette relation débute il y a environ 10 000 ans avec la domestication de certains mammifères herbivores communautaires</a:t>
            </a:r>
            <a:r>
              <a:rPr lang="fr-FR" b="0" i="0" dirty="0" smtClean="0">
                <a:solidFill>
                  <a:srgbClr val="222222"/>
                </a:solidFill>
                <a:effectLst/>
                <a:latin typeface="arial" panose="020B0604020202020204" pitchFamily="34" charset="0"/>
              </a:rPr>
              <a:t>.</a:t>
            </a:r>
            <a:endParaRPr lang="fr-FR" dirty="0"/>
          </a:p>
        </p:txBody>
      </p:sp>
      <p:pic>
        <p:nvPicPr>
          <p:cNvPr id="7" name="Picture 2" descr="RÃ©sultat de recherche d'images pour &quot;le pastoralisme en afrique&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551" y="1725283"/>
            <a:ext cx="5417389" cy="262242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RÃ©sultat de recherche d'images pour &quot;le pastoralisme en afrique&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0551" y="4347712"/>
            <a:ext cx="5417389" cy="2346385"/>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p:cNvSpPr txBox="1"/>
          <p:nvPr/>
        </p:nvSpPr>
        <p:spPr>
          <a:xfrm>
            <a:off x="3364302" y="1066516"/>
            <a:ext cx="2777706" cy="461665"/>
          </a:xfrm>
          <a:prstGeom prst="rect">
            <a:avLst/>
          </a:prstGeom>
          <a:solidFill>
            <a:schemeClr val="accent1"/>
          </a:solidFill>
        </p:spPr>
        <p:txBody>
          <a:bodyPr wrap="square" rtlCol="0">
            <a:spAutoFit/>
          </a:bodyPr>
          <a:lstStyle/>
          <a:p>
            <a:pPr marL="342900" indent="-342900">
              <a:buFont typeface="+mj-lt"/>
              <a:buAutoNum type="alphaUcPeriod"/>
            </a:pPr>
            <a:r>
              <a:rPr lang="fr-FR" sz="2400" b="1" dirty="0" smtClean="0"/>
              <a:t>HISTORIQUE</a:t>
            </a:r>
            <a:endParaRPr lang="fr-FR" sz="2400" b="1" dirty="0"/>
          </a:p>
        </p:txBody>
      </p:sp>
    </p:spTree>
    <p:extLst>
      <p:ext uri="{BB962C8B-B14F-4D97-AF65-F5344CB8AC3E}">
        <p14:creationId xmlns:p14="http://schemas.microsoft.com/office/powerpoint/2010/main" val="2584052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par>
                                <p:cTn id="21" presetID="3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ppt_w</p:attrName>
                                        </p:attrNameLst>
                                      </p:cBhvr>
                                      <p:tavLst>
                                        <p:tav tm="0">
                                          <p:val>
                                            <p:fltVal val="0"/>
                                          </p:val>
                                        </p:tav>
                                        <p:tav tm="100000">
                                          <p:val>
                                            <p:strVal val="#ppt_w"/>
                                          </p:val>
                                        </p:tav>
                                      </p:tavLst>
                                    </p:anim>
                                    <p:anim calcmode="lin" valueType="num">
                                      <p:cBhvr>
                                        <p:cTn id="24" dur="1000" fill="hold"/>
                                        <p:tgtEl>
                                          <p:spTgt spid="7"/>
                                        </p:tgtEl>
                                        <p:attrNameLst>
                                          <p:attrName>ppt_h</p:attrName>
                                        </p:attrNameLst>
                                      </p:cBhvr>
                                      <p:tavLst>
                                        <p:tav tm="0">
                                          <p:val>
                                            <p:fltVal val="0"/>
                                          </p:val>
                                        </p:tav>
                                        <p:tav tm="100000">
                                          <p:val>
                                            <p:strVal val="#ppt_h"/>
                                          </p:val>
                                        </p:tav>
                                      </p:tavLst>
                                    </p:anim>
                                    <p:anim calcmode="lin" valueType="num">
                                      <p:cBhvr>
                                        <p:cTn id="25" dur="1000" fill="hold"/>
                                        <p:tgtEl>
                                          <p:spTgt spid="7"/>
                                        </p:tgtEl>
                                        <p:attrNameLst>
                                          <p:attrName>style.rotation</p:attrName>
                                        </p:attrNameLst>
                                      </p:cBhvr>
                                      <p:tavLst>
                                        <p:tav tm="0">
                                          <p:val>
                                            <p:fltVal val="90"/>
                                          </p:val>
                                        </p:tav>
                                        <p:tav tm="100000">
                                          <p:val>
                                            <p:fltVal val="0"/>
                                          </p:val>
                                        </p:tav>
                                      </p:tavLst>
                                    </p:anim>
                                    <p:animEffect transition="in" filter="fade">
                                      <p:cBhvr>
                                        <p:cTn id="26" dur="1000"/>
                                        <p:tgtEl>
                                          <p:spTgt spid="7"/>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1000" fill="hold"/>
                                        <p:tgtEl>
                                          <p:spTgt spid="6"/>
                                        </p:tgtEl>
                                        <p:attrNameLst>
                                          <p:attrName>ppt_w</p:attrName>
                                        </p:attrNameLst>
                                      </p:cBhvr>
                                      <p:tavLst>
                                        <p:tav tm="0">
                                          <p:val>
                                            <p:fltVal val="0"/>
                                          </p:val>
                                        </p:tav>
                                        <p:tav tm="100000">
                                          <p:val>
                                            <p:strVal val="#ppt_w"/>
                                          </p:val>
                                        </p:tav>
                                      </p:tavLst>
                                    </p:anim>
                                    <p:anim calcmode="lin" valueType="num">
                                      <p:cBhvr>
                                        <p:cTn id="30" dur="1000" fill="hold"/>
                                        <p:tgtEl>
                                          <p:spTgt spid="6"/>
                                        </p:tgtEl>
                                        <p:attrNameLst>
                                          <p:attrName>ppt_h</p:attrName>
                                        </p:attrNameLst>
                                      </p:cBhvr>
                                      <p:tavLst>
                                        <p:tav tm="0">
                                          <p:val>
                                            <p:fltVal val="0"/>
                                          </p:val>
                                        </p:tav>
                                        <p:tav tm="100000">
                                          <p:val>
                                            <p:strVal val="#ppt_h"/>
                                          </p:val>
                                        </p:tav>
                                      </p:tavLst>
                                    </p:anim>
                                    <p:anim calcmode="lin" valueType="num">
                                      <p:cBhvr>
                                        <p:cTn id="31" dur="1000" fill="hold"/>
                                        <p:tgtEl>
                                          <p:spTgt spid="6"/>
                                        </p:tgtEl>
                                        <p:attrNameLst>
                                          <p:attrName>style.rotation</p:attrName>
                                        </p:attrNameLst>
                                      </p:cBhvr>
                                      <p:tavLst>
                                        <p:tav tm="0">
                                          <p:val>
                                            <p:fltVal val="90"/>
                                          </p:val>
                                        </p:tav>
                                        <p:tav tm="100000">
                                          <p:val>
                                            <p:fltVal val="0"/>
                                          </p:val>
                                        </p:tav>
                                      </p:tavLst>
                                    </p:anim>
                                    <p:animEffect transition="in" filter="fade">
                                      <p:cBhvr>
                                        <p:cTn id="3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6510311" y="713851"/>
            <a:ext cx="5204361" cy="58124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fr-FR" altLang="fr-FR" sz="3200" dirty="0" smtClean="0">
                <a:latin typeface="Arial" panose="020B0604020202020204" pitchFamily="34" charset="0"/>
                <a:cs typeface="Arial" panose="020B0604020202020204" pitchFamily="34" charset="0"/>
              </a:rPr>
              <a:t>La transhumance fait référence au déplacement saisonnier des éleveurs et de leur bétail sur une distance relativement étendue et une période relativement longue. Elle résulte de la volonté des éleveurs d’entrainer leurs troupeaux à des zones pourvues en pâturages et en eaux, loin de leurs milieux d’établissement.</a:t>
            </a:r>
          </a:p>
        </p:txBody>
      </p:sp>
      <p:pic>
        <p:nvPicPr>
          <p:cNvPr id="3" name="Picture 5" descr="RÃ©sultat de recherche d'images pour &quot;transhumance en afrique&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269" y="931653"/>
            <a:ext cx="5789967" cy="5376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0581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5020574" y="382202"/>
            <a:ext cx="6866626" cy="612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fr-FR" altLang="fr-FR" sz="2800" dirty="0"/>
              <a:t>En Afrique centrale, la transhumance transfrontalière a fait son apparition récemment. Elle est principalement pratiquée par les pasteurs </a:t>
            </a:r>
            <a:r>
              <a:rPr lang="fr-FR" altLang="fr-FR" sz="2800" dirty="0" smtClean="0"/>
              <a:t>Peuls </a:t>
            </a:r>
            <a:r>
              <a:rPr lang="fr-FR" altLang="fr-FR" sz="2800" dirty="0"/>
              <a:t>qui, historiquement, avaient quitté le Nord du Nigéria à la fin du XIXème siècle pour s’installer au Cameroun. Des milliers de </a:t>
            </a:r>
            <a:r>
              <a:rPr lang="fr-FR" altLang="fr-FR" sz="2800" dirty="0" smtClean="0"/>
              <a:t>Peuls </a:t>
            </a:r>
            <a:r>
              <a:rPr lang="fr-FR" altLang="fr-FR" sz="2800" dirty="0"/>
              <a:t>ont ensuite migré vers la République Centrafricaine à la recherche des pâturages abondants au début du XXème siècle. Un sous-groupe de cette communauté, connu sous l’appellation </a:t>
            </a:r>
            <a:r>
              <a:rPr lang="fr-FR" altLang="fr-FR" sz="2800" dirty="0" err="1"/>
              <a:t>Mbororo</a:t>
            </a:r>
            <a:r>
              <a:rPr lang="fr-FR" altLang="fr-FR" sz="2800" dirty="0"/>
              <a:t>, s’est depuis quelques années établi au nord de la RDC. </a:t>
            </a:r>
          </a:p>
        </p:txBody>
      </p:sp>
      <p:pic>
        <p:nvPicPr>
          <p:cNvPr id="4" name="Picture 4" descr="RÃ©sultat de recherche d'images pour &quot;transhumance transfrontaliÃ¨re&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865" y="188641"/>
            <a:ext cx="4383559" cy="33123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RÃ©sultat de recherche d'images pour &quot;transhumance transfrontaliÃ¨re&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738" y="3645024"/>
            <a:ext cx="4408686" cy="2990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0059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anim calcmode="lin" valueType="num">
                                      <p:cBhvr>
                                        <p:cTn id="21" dur="1000" fill="hold"/>
                                        <p:tgtEl>
                                          <p:spTgt spid="3"/>
                                        </p:tgtEl>
                                        <p:attrNameLst>
                                          <p:attrName>style.rotation</p:attrName>
                                        </p:attrNameLst>
                                      </p:cBhvr>
                                      <p:tavLst>
                                        <p:tav tm="0">
                                          <p:val>
                                            <p:fltVal val="90"/>
                                          </p:val>
                                        </p:tav>
                                        <p:tav tm="100000">
                                          <p:val>
                                            <p:fltVal val="0"/>
                                          </p:val>
                                        </p:tav>
                                      </p:tavLst>
                                    </p:anim>
                                    <p:animEffect transition="in" filter="fade">
                                      <p:cBhvr>
                                        <p:cTn id="2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19952" y="312920"/>
            <a:ext cx="11008661" cy="1384995"/>
          </a:xfrm>
          <a:prstGeom prst="rect">
            <a:avLst/>
          </a:prstGeom>
          <a:noFill/>
        </p:spPr>
        <p:txBody>
          <a:bodyPr wrap="square" rtlCol="0">
            <a:spAutoFit/>
          </a:bodyPr>
          <a:lstStyle/>
          <a:p>
            <a:r>
              <a:rPr lang="fr-FR" sz="2800" i="1" dirty="0" smtClean="0"/>
              <a:t>Ce mode d’élevage génère des conflits à cause de la compétition exercée sur les ressources naturelles (terres, eau et pâturage) accentuée par le phénomène des changements climatiques</a:t>
            </a:r>
            <a:endParaRPr lang="fr-FR" sz="2800" i="1" dirty="0"/>
          </a:p>
        </p:txBody>
      </p:sp>
      <p:sp>
        <p:nvSpPr>
          <p:cNvPr id="3" name="ZoneTexte 2"/>
          <p:cNvSpPr txBox="1"/>
          <p:nvPr/>
        </p:nvSpPr>
        <p:spPr>
          <a:xfrm>
            <a:off x="519951" y="3657123"/>
            <a:ext cx="11170024" cy="1384995"/>
          </a:xfrm>
          <a:prstGeom prst="rect">
            <a:avLst/>
          </a:prstGeom>
          <a:noFill/>
        </p:spPr>
        <p:txBody>
          <a:bodyPr wrap="square" rtlCol="0">
            <a:spAutoFit/>
          </a:bodyPr>
          <a:lstStyle/>
          <a:p>
            <a:r>
              <a:rPr lang="fr-FR" sz="2800" dirty="0" smtClean="0"/>
              <a:t>Les éleveurs ayant alors subi des spoliations, des prélèvements et abus de toutes sortes sur leurs troupeaux, se sont armés pour défendre leurs cheptels  </a:t>
            </a:r>
            <a:endParaRPr lang="fr-FR" sz="2800" dirty="0"/>
          </a:p>
        </p:txBody>
      </p:sp>
      <p:sp>
        <p:nvSpPr>
          <p:cNvPr id="4" name="ZoneTexte 3"/>
          <p:cNvSpPr txBox="1"/>
          <p:nvPr/>
        </p:nvSpPr>
        <p:spPr>
          <a:xfrm>
            <a:off x="519951" y="1697915"/>
            <a:ext cx="11008661" cy="1815882"/>
          </a:xfrm>
          <a:prstGeom prst="rect">
            <a:avLst/>
          </a:prstGeom>
          <a:noFill/>
        </p:spPr>
        <p:txBody>
          <a:bodyPr wrap="square" rtlCol="0">
            <a:spAutoFit/>
          </a:bodyPr>
          <a:lstStyle/>
          <a:p>
            <a:r>
              <a:rPr lang="fr-FR" sz="2800" dirty="0" smtClean="0"/>
              <a:t>Les agriculteurs ayant souvent vu leurs champs dévastés par les animaux tout venant, réduisant à néant leurs efforts consentis lors des travaux champêtres, se sont armés pour mener des actions vindicatives contre les populations pastorales en s’adjugeant le droit sur la propriété foncière </a:t>
            </a:r>
            <a:endParaRPr lang="fr-FR" sz="2800" dirty="0"/>
          </a:p>
        </p:txBody>
      </p:sp>
      <p:sp>
        <p:nvSpPr>
          <p:cNvPr id="5" name="ZoneTexte 4"/>
          <p:cNvSpPr txBox="1"/>
          <p:nvPr/>
        </p:nvSpPr>
        <p:spPr>
          <a:xfrm>
            <a:off x="519952" y="5042118"/>
            <a:ext cx="10596283" cy="1815882"/>
          </a:xfrm>
          <a:prstGeom prst="rect">
            <a:avLst/>
          </a:prstGeom>
          <a:noFill/>
        </p:spPr>
        <p:txBody>
          <a:bodyPr wrap="square" rtlCol="0">
            <a:spAutoFit/>
          </a:bodyPr>
          <a:lstStyle/>
          <a:p>
            <a:r>
              <a:rPr lang="fr-FR" sz="2800" dirty="0" smtClean="0"/>
              <a:t>Les groupes armés constitués des éleveurs qui ont perdu la quasi-totalité de leurs cheptels, les trafiquants de drogue, les coupeurs de route et bandits de grands chemins ont infiltré le système semant chaos et désolation au sein des communautés </a:t>
            </a:r>
            <a:endParaRPr lang="fr-FR" sz="2800" dirty="0"/>
          </a:p>
        </p:txBody>
      </p:sp>
    </p:spTree>
    <p:extLst>
      <p:ext uri="{BB962C8B-B14F-4D97-AF65-F5344CB8AC3E}">
        <p14:creationId xmlns:p14="http://schemas.microsoft.com/office/powerpoint/2010/main" val="1030817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additive="base">
                                        <p:cTn id="25"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59879" y="671278"/>
            <a:ext cx="6096000" cy="5509200"/>
          </a:xfrm>
          <a:prstGeom prst="rect">
            <a:avLst/>
          </a:prstGeom>
        </p:spPr>
        <p:txBody>
          <a:bodyPr>
            <a:spAutoFit/>
          </a:bodyPr>
          <a:lstStyle/>
          <a:p>
            <a:r>
              <a:rPr lang="fr-FR" sz="3200" i="1" dirty="0" smtClean="0"/>
              <a:t>C’est ainsi qu’en </a:t>
            </a:r>
            <a:r>
              <a:rPr lang="fr-FR" sz="3200" i="1" dirty="0"/>
              <a:t>2017, </a:t>
            </a:r>
            <a:r>
              <a:rPr lang="fr-FR" sz="3200" i="1" dirty="0" smtClean="0"/>
              <a:t>sur la </a:t>
            </a:r>
            <a:r>
              <a:rPr lang="fr-FR" sz="3200" i="1" dirty="0"/>
              <a:t>base d'une recommandation du Groupe d'Experts des Nations Unies sur la République Centrafricaine, le Président du Comité du Conseil de Sécurité des Nations Unies sur la Résolution 2127 (2013) sur la RCA a demandé à la CEEAC et à la CIRGL de "considérer la transhumance comme une question de sécurité économique </a:t>
            </a:r>
            <a:r>
              <a:rPr lang="fr-FR" sz="3200" i="1" dirty="0" smtClean="0"/>
              <a:t>régionale. </a:t>
            </a:r>
            <a:endParaRPr lang="fr-FR" sz="3200" i="1" dirty="0"/>
          </a:p>
        </p:txBody>
      </p:sp>
      <p:pic>
        <p:nvPicPr>
          <p:cNvPr id="1026" name="Picture 2" descr="RÃ©sultat de recherche d'images pour &quot;ComitÃ© du Conseil de SÃ©curitÃ© des Nations Unies sur la RÃ©solution 2127 (2013) sur la RCA&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95" y="1329659"/>
            <a:ext cx="4347414" cy="4192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8828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style.rotation</p:attrName>
                                        </p:attrNameLst>
                                      </p:cBhvr>
                                      <p:tavLst>
                                        <p:tav tm="0">
                                          <p:val>
                                            <p:fltVal val="90"/>
                                          </p:val>
                                        </p:tav>
                                        <p:tav tm="100000">
                                          <p:val>
                                            <p:fltVal val="0"/>
                                          </p:val>
                                        </p:tav>
                                      </p:tavLst>
                                    </p:anim>
                                    <p:animEffect transition="in" filter="fade">
                                      <p:cBhvr>
                                        <p:cTn id="10" dur="1000"/>
                                        <p:tgtEl>
                                          <p:spTgt spid="1026"/>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73614" y="658232"/>
            <a:ext cx="6648091" cy="5509200"/>
          </a:xfrm>
          <a:prstGeom prst="rect">
            <a:avLst/>
          </a:prstGeom>
        </p:spPr>
        <p:txBody>
          <a:bodyPr wrap="square">
            <a:spAutoFit/>
          </a:bodyPr>
          <a:lstStyle/>
          <a:p>
            <a:r>
              <a:rPr lang="fr-FR" sz="3200" i="1" dirty="0"/>
              <a:t>Lors des 45ème  et 46ème réunions du Comité consultatif permanent des Nations Unies sur les questions de sécurité en Afrique centrale (UNSAC) tenues respectivement à Kigali en décembre 2017 et à Brazzaville en juin 2018, les États membres ont exprimé de sérieuses préoccupations concernant les nouvelles menaces à la paix et à la sécurité, notamment la transhumance et le mercenariat</a:t>
            </a:r>
          </a:p>
        </p:txBody>
      </p:sp>
      <p:pic>
        <p:nvPicPr>
          <p:cNvPr id="7170" name="Picture 2" descr="http://www.ceeac-eccas.org/images/8ConfCEEAC/KIGALI-ONU-550-0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827" y="276046"/>
            <a:ext cx="4882252" cy="313678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s://i2.wp.com/7joursinfo.com/wp-content/uploads/2018/05/atelier_brazzaville_-_24_mai.png?resize=696%2C4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827" y="3588588"/>
            <a:ext cx="4882252" cy="2984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5703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7172"/>
                                        </p:tgtEl>
                                        <p:attrNameLst>
                                          <p:attrName>style.visibility</p:attrName>
                                        </p:attrNameLst>
                                      </p:cBhvr>
                                      <p:to>
                                        <p:strVal val="visible"/>
                                      </p:to>
                                    </p:set>
                                    <p:anim calcmode="lin" valueType="num">
                                      <p:cBhvr>
                                        <p:cTn id="7" dur="1000" fill="hold"/>
                                        <p:tgtEl>
                                          <p:spTgt spid="7172"/>
                                        </p:tgtEl>
                                        <p:attrNameLst>
                                          <p:attrName>ppt_w</p:attrName>
                                        </p:attrNameLst>
                                      </p:cBhvr>
                                      <p:tavLst>
                                        <p:tav tm="0">
                                          <p:val>
                                            <p:fltVal val="0"/>
                                          </p:val>
                                        </p:tav>
                                        <p:tav tm="100000">
                                          <p:val>
                                            <p:strVal val="#ppt_w"/>
                                          </p:val>
                                        </p:tav>
                                      </p:tavLst>
                                    </p:anim>
                                    <p:anim calcmode="lin" valueType="num">
                                      <p:cBhvr>
                                        <p:cTn id="8" dur="1000" fill="hold"/>
                                        <p:tgtEl>
                                          <p:spTgt spid="7172"/>
                                        </p:tgtEl>
                                        <p:attrNameLst>
                                          <p:attrName>ppt_h</p:attrName>
                                        </p:attrNameLst>
                                      </p:cBhvr>
                                      <p:tavLst>
                                        <p:tav tm="0">
                                          <p:val>
                                            <p:fltVal val="0"/>
                                          </p:val>
                                        </p:tav>
                                        <p:tav tm="100000">
                                          <p:val>
                                            <p:strVal val="#ppt_h"/>
                                          </p:val>
                                        </p:tav>
                                      </p:tavLst>
                                    </p:anim>
                                    <p:anim calcmode="lin" valueType="num">
                                      <p:cBhvr>
                                        <p:cTn id="9" dur="1000" fill="hold"/>
                                        <p:tgtEl>
                                          <p:spTgt spid="7172"/>
                                        </p:tgtEl>
                                        <p:attrNameLst>
                                          <p:attrName>style.rotation</p:attrName>
                                        </p:attrNameLst>
                                      </p:cBhvr>
                                      <p:tavLst>
                                        <p:tav tm="0">
                                          <p:val>
                                            <p:fltVal val="90"/>
                                          </p:val>
                                        </p:tav>
                                        <p:tav tm="100000">
                                          <p:val>
                                            <p:fltVal val="0"/>
                                          </p:val>
                                        </p:tav>
                                      </p:tavLst>
                                    </p:anim>
                                    <p:animEffect transition="in" filter="fade">
                                      <p:cBhvr>
                                        <p:cTn id="10" dur="1000"/>
                                        <p:tgtEl>
                                          <p:spTgt spid="7172"/>
                                        </p:tgtEl>
                                      </p:cBhvr>
                                    </p:animEffect>
                                  </p:childTnLst>
                                </p:cTn>
                              </p:par>
                              <p:par>
                                <p:cTn id="11" presetID="31" presetClass="entr" presetSubtype="0" fill="hold" nodeType="withEffect">
                                  <p:stCondLst>
                                    <p:cond delay="0"/>
                                  </p:stCondLst>
                                  <p:childTnLst>
                                    <p:set>
                                      <p:cBhvr>
                                        <p:cTn id="12" dur="1" fill="hold">
                                          <p:stCondLst>
                                            <p:cond delay="0"/>
                                          </p:stCondLst>
                                        </p:cTn>
                                        <p:tgtEl>
                                          <p:spTgt spid="7170"/>
                                        </p:tgtEl>
                                        <p:attrNameLst>
                                          <p:attrName>style.visibility</p:attrName>
                                        </p:attrNameLst>
                                      </p:cBhvr>
                                      <p:to>
                                        <p:strVal val="visible"/>
                                      </p:to>
                                    </p:set>
                                    <p:anim calcmode="lin" valueType="num">
                                      <p:cBhvr>
                                        <p:cTn id="13" dur="1000" fill="hold"/>
                                        <p:tgtEl>
                                          <p:spTgt spid="7170"/>
                                        </p:tgtEl>
                                        <p:attrNameLst>
                                          <p:attrName>ppt_w</p:attrName>
                                        </p:attrNameLst>
                                      </p:cBhvr>
                                      <p:tavLst>
                                        <p:tav tm="0">
                                          <p:val>
                                            <p:fltVal val="0"/>
                                          </p:val>
                                        </p:tav>
                                        <p:tav tm="100000">
                                          <p:val>
                                            <p:strVal val="#ppt_w"/>
                                          </p:val>
                                        </p:tav>
                                      </p:tavLst>
                                    </p:anim>
                                    <p:anim calcmode="lin" valueType="num">
                                      <p:cBhvr>
                                        <p:cTn id="14" dur="1000" fill="hold"/>
                                        <p:tgtEl>
                                          <p:spTgt spid="7170"/>
                                        </p:tgtEl>
                                        <p:attrNameLst>
                                          <p:attrName>ppt_h</p:attrName>
                                        </p:attrNameLst>
                                      </p:cBhvr>
                                      <p:tavLst>
                                        <p:tav tm="0">
                                          <p:val>
                                            <p:fltVal val="0"/>
                                          </p:val>
                                        </p:tav>
                                        <p:tav tm="100000">
                                          <p:val>
                                            <p:strVal val="#ppt_h"/>
                                          </p:val>
                                        </p:tav>
                                      </p:tavLst>
                                    </p:anim>
                                    <p:anim calcmode="lin" valueType="num">
                                      <p:cBhvr>
                                        <p:cTn id="15" dur="1000" fill="hold"/>
                                        <p:tgtEl>
                                          <p:spTgt spid="7170"/>
                                        </p:tgtEl>
                                        <p:attrNameLst>
                                          <p:attrName>style.rotation</p:attrName>
                                        </p:attrNameLst>
                                      </p:cBhvr>
                                      <p:tavLst>
                                        <p:tav tm="0">
                                          <p:val>
                                            <p:fltVal val="90"/>
                                          </p:val>
                                        </p:tav>
                                        <p:tav tm="100000">
                                          <p:val>
                                            <p:fltVal val="0"/>
                                          </p:val>
                                        </p:tav>
                                      </p:tavLst>
                                    </p:anim>
                                    <p:animEffect transition="in" filter="fade">
                                      <p:cBhvr>
                                        <p:cTn id="16" dur="1000"/>
                                        <p:tgtEl>
                                          <p:spTgt spid="7170"/>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1000" fill="hold"/>
                                        <p:tgtEl>
                                          <p:spTgt spid="2"/>
                                        </p:tgtEl>
                                        <p:attrNameLst>
                                          <p:attrName>ppt_w</p:attrName>
                                        </p:attrNameLst>
                                      </p:cBhvr>
                                      <p:tavLst>
                                        <p:tav tm="0">
                                          <p:val>
                                            <p:fltVal val="0"/>
                                          </p:val>
                                        </p:tav>
                                        <p:tav tm="100000">
                                          <p:val>
                                            <p:strVal val="#ppt_w"/>
                                          </p:val>
                                        </p:tav>
                                      </p:tavLst>
                                    </p:anim>
                                    <p:anim calcmode="lin" valueType="num">
                                      <p:cBhvr>
                                        <p:cTn id="20" dur="1000" fill="hold"/>
                                        <p:tgtEl>
                                          <p:spTgt spid="2"/>
                                        </p:tgtEl>
                                        <p:attrNameLst>
                                          <p:attrName>ppt_h</p:attrName>
                                        </p:attrNameLst>
                                      </p:cBhvr>
                                      <p:tavLst>
                                        <p:tav tm="0">
                                          <p:val>
                                            <p:fltVal val="0"/>
                                          </p:val>
                                        </p:tav>
                                        <p:tav tm="100000">
                                          <p:val>
                                            <p:strVal val="#ppt_h"/>
                                          </p:val>
                                        </p:tav>
                                      </p:tavLst>
                                    </p:anim>
                                    <p:anim calcmode="lin" valueType="num">
                                      <p:cBhvr>
                                        <p:cTn id="21" dur="1000" fill="hold"/>
                                        <p:tgtEl>
                                          <p:spTgt spid="2"/>
                                        </p:tgtEl>
                                        <p:attrNameLst>
                                          <p:attrName>style.rotation</p:attrName>
                                        </p:attrNameLst>
                                      </p:cBhvr>
                                      <p:tavLst>
                                        <p:tav tm="0">
                                          <p:val>
                                            <p:fltVal val="90"/>
                                          </p:val>
                                        </p:tav>
                                        <p:tav tm="100000">
                                          <p:val>
                                            <p:fltVal val="0"/>
                                          </p:val>
                                        </p:tav>
                                      </p:tavLst>
                                    </p:anim>
                                    <p:animEffect transition="in" filter="fade">
                                      <p:cBhvr>
                                        <p:cTn id="2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173192" y="224287"/>
            <a:ext cx="3347049" cy="461665"/>
          </a:xfrm>
          <a:prstGeom prst="rect">
            <a:avLst/>
          </a:prstGeom>
          <a:solidFill>
            <a:schemeClr val="accent1"/>
          </a:solidFill>
        </p:spPr>
        <p:txBody>
          <a:bodyPr wrap="square" rtlCol="0">
            <a:spAutoFit/>
          </a:bodyPr>
          <a:lstStyle/>
          <a:p>
            <a:pPr marL="457200" indent="-457200">
              <a:buFont typeface="+mj-lt"/>
              <a:buAutoNum type="alphaUcPeriod" startAt="2"/>
            </a:pPr>
            <a:r>
              <a:rPr lang="fr-FR" sz="2400" b="1" dirty="0" smtClean="0"/>
              <a:t>TYPES DE CONFLITS</a:t>
            </a:r>
            <a:endParaRPr lang="fr-FR" sz="2400" b="1" dirty="0"/>
          </a:p>
        </p:txBody>
      </p:sp>
      <p:sp>
        <p:nvSpPr>
          <p:cNvPr id="4" name="Rectangle 3"/>
          <p:cNvSpPr/>
          <p:nvPr/>
        </p:nvSpPr>
        <p:spPr>
          <a:xfrm>
            <a:off x="500331" y="1012997"/>
            <a:ext cx="11110823" cy="5447645"/>
          </a:xfrm>
          <a:prstGeom prst="rect">
            <a:avLst/>
          </a:prstGeom>
        </p:spPr>
        <p:txBody>
          <a:bodyPr wrap="square">
            <a:spAutoFit/>
          </a:bodyPr>
          <a:lstStyle/>
          <a:p>
            <a:pPr algn="just"/>
            <a:r>
              <a:rPr lang="fr-FR" altLang="fr-FR" sz="3200" dirty="0">
                <a:latin typeface="Arial" panose="020B0604020202020204" pitchFamily="34" charset="0"/>
                <a:cs typeface="Arial" panose="020B0604020202020204" pitchFamily="34" charset="0"/>
              </a:rPr>
              <a:t>Il existe, en général, trois types de conflits associés à la transhumance en Afrique centrale, à savoir : </a:t>
            </a:r>
            <a:endParaRPr lang="fr-FR" altLang="fr-FR" sz="3200" dirty="0" smtClean="0">
              <a:latin typeface="Arial" panose="020B0604020202020204" pitchFamily="34" charset="0"/>
              <a:cs typeface="Arial" panose="020B0604020202020204" pitchFamily="34" charset="0"/>
            </a:endParaRPr>
          </a:p>
          <a:p>
            <a:pPr algn="just"/>
            <a:r>
              <a:rPr lang="fr-FR" altLang="fr-FR" sz="3200" dirty="0" smtClean="0">
                <a:latin typeface="Arial" panose="020B0604020202020204" pitchFamily="34" charset="0"/>
                <a:cs typeface="Arial" panose="020B0604020202020204" pitchFamily="34" charset="0"/>
              </a:rPr>
              <a:t> </a:t>
            </a:r>
            <a:endParaRPr lang="fr-FR" altLang="fr-FR" sz="3200" dirty="0">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q"/>
            </a:pPr>
            <a:r>
              <a:rPr lang="fr-FR" altLang="fr-FR" sz="2800" dirty="0">
                <a:latin typeface="Arial" panose="020B0604020202020204" pitchFamily="34" charset="0"/>
                <a:cs typeface="Arial" panose="020B0604020202020204" pitchFamily="34" charset="0"/>
              </a:rPr>
              <a:t>les conflits liés aux mouvements de transhumance des nationaux à l’intérieur de leurs pays (Tchad, Cameroun, RCA) ;</a:t>
            </a:r>
          </a:p>
          <a:p>
            <a:pPr marL="457200" indent="-457200" algn="just">
              <a:buFont typeface="Wingdings" panose="05000000000000000000" pitchFamily="2" charset="2"/>
              <a:buChar char="q"/>
            </a:pPr>
            <a:r>
              <a:rPr lang="fr-FR" altLang="fr-FR" sz="2800" dirty="0">
                <a:latin typeface="Arial" panose="020B0604020202020204" pitchFamily="34" charset="0"/>
                <a:cs typeface="Arial" panose="020B0604020202020204" pitchFamily="34" charset="0"/>
              </a:rPr>
              <a:t>les conflits liés à l’intensification des mouvements transfrontaliers entre le Tchad et la RCA ; et </a:t>
            </a:r>
          </a:p>
          <a:p>
            <a:pPr marL="457200" indent="-457200" algn="just">
              <a:buFont typeface="Wingdings" panose="05000000000000000000" pitchFamily="2" charset="2"/>
              <a:buChar char="q"/>
            </a:pPr>
            <a:r>
              <a:rPr lang="fr-FR" altLang="fr-FR" sz="2800" dirty="0">
                <a:latin typeface="Arial" panose="020B0604020202020204" pitchFamily="34" charset="0"/>
                <a:cs typeface="Arial" panose="020B0604020202020204" pitchFamily="34" charset="0"/>
              </a:rPr>
              <a:t>les conflits liés à la migration récente et à la semi-sédentarisation des éleveurs dans de nouveaux territoires, à l’instar des Peuls/</a:t>
            </a:r>
            <a:r>
              <a:rPr lang="fr-FR" altLang="fr-FR" sz="2800" dirty="0" err="1">
                <a:latin typeface="Arial" panose="020B0604020202020204" pitchFamily="34" charset="0"/>
                <a:cs typeface="Arial" panose="020B0604020202020204" pitchFamily="34" charset="0"/>
              </a:rPr>
              <a:t>Mbororo</a:t>
            </a:r>
            <a:r>
              <a:rPr lang="fr-FR" altLang="fr-FR" sz="2800" dirty="0">
                <a:latin typeface="Arial" panose="020B0604020202020204" pitchFamily="34" charset="0"/>
                <a:cs typeface="Arial" panose="020B0604020202020204" pitchFamily="34" charset="0"/>
              </a:rPr>
              <a:t> au Nord-Est de la RDC.</a:t>
            </a:r>
          </a:p>
          <a:p>
            <a:pPr marL="457200" indent="-457200" algn="just">
              <a:buFont typeface="Wingdings" panose="05000000000000000000" pitchFamily="2" charset="2"/>
              <a:buChar char="q"/>
            </a:pPr>
            <a:r>
              <a:rPr lang="fr-FR" altLang="fr-FR" sz="2800" dirty="0">
                <a:latin typeface="Arial" panose="020B0604020202020204" pitchFamily="34" charset="0"/>
                <a:cs typeface="Arial" panose="020B0604020202020204" pitchFamily="34" charset="0"/>
              </a:rPr>
              <a:t>A ces trois types, il sied d’ajouter les conflits entre agriculteurs et éleveurs (sédentaires) à l’Est de la RDC (Kivu et </a:t>
            </a:r>
            <a:r>
              <a:rPr lang="fr-FR" altLang="fr-FR" sz="2800" dirty="0" err="1">
                <a:latin typeface="Arial" panose="020B0604020202020204" pitchFamily="34" charset="0"/>
                <a:cs typeface="Arial" panose="020B0604020202020204" pitchFamily="34" charset="0"/>
              </a:rPr>
              <a:t>Ituri</a:t>
            </a:r>
            <a:r>
              <a:rPr lang="fr-FR" altLang="fr-FR" sz="28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265468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 calcmode="lin" valueType="num">
                                      <p:cBhvr additive="base">
                                        <p:cTn id="25" dur="500" fill="hold"/>
                                        <p:tgtEl>
                                          <p:spTgt spid="4">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12000"/>
            <a:lum/>
          </a:blip>
          <a:srcRect/>
          <a:stretch>
            <a:fillRect l="25000" t="25000" r="25000" b="25000"/>
          </a:stretch>
        </a:blipFill>
        <a:effectLst/>
      </p:bgPr>
    </p:bg>
    <p:spTree>
      <p:nvGrpSpPr>
        <p:cNvPr id="1" name=""/>
        <p:cNvGrpSpPr/>
        <p:nvPr/>
      </p:nvGrpSpPr>
      <p:grpSpPr>
        <a:xfrm>
          <a:off x="0" y="0"/>
          <a:ext cx="0" cy="0"/>
          <a:chOff x="0" y="0"/>
          <a:chExt cx="0" cy="0"/>
        </a:xfrm>
      </p:grpSpPr>
      <p:sp>
        <p:nvSpPr>
          <p:cNvPr id="4" name="ZoneTexte 3"/>
          <p:cNvSpPr txBox="1"/>
          <p:nvPr/>
        </p:nvSpPr>
        <p:spPr>
          <a:xfrm>
            <a:off x="690283" y="121024"/>
            <a:ext cx="4352365" cy="461665"/>
          </a:xfrm>
          <a:prstGeom prst="rect">
            <a:avLst/>
          </a:prstGeom>
          <a:solidFill>
            <a:srgbClr val="92D050"/>
          </a:solidFill>
        </p:spPr>
        <p:txBody>
          <a:bodyPr wrap="square" rtlCol="0">
            <a:spAutoFit/>
          </a:bodyPr>
          <a:lstStyle/>
          <a:p>
            <a:r>
              <a:rPr lang="fr-FR" sz="2400" b="1" dirty="0" smtClean="0"/>
              <a:t>PLAN DE PRESENTATION</a:t>
            </a:r>
            <a:endParaRPr lang="fr-FR" sz="2400" b="1" dirty="0"/>
          </a:p>
        </p:txBody>
      </p:sp>
      <p:sp>
        <p:nvSpPr>
          <p:cNvPr id="5" name="ZoneTexte 4"/>
          <p:cNvSpPr txBox="1"/>
          <p:nvPr/>
        </p:nvSpPr>
        <p:spPr>
          <a:xfrm>
            <a:off x="138023" y="772470"/>
            <a:ext cx="11818187" cy="5632311"/>
          </a:xfrm>
          <a:prstGeom prst="rect">
            <a:avLst/>
          </a:prstGeom>
          <a:noFill/>
        </p:spPr>
        <p:txBody>
          <a:bodyPr wrap="square" rtlCol="0">
            <a:spAutoFit/>
          </a:bodyPr>
          <a:lstStyle/>
          <a:p>
            <a:pPr marL="514350" indent="-514350">
              <a:buFont typeface="+mj-lt"/>
              <a:buAutoNum type="romanUcPeriod"/>
            </a:pPr>
            <a:r>
              <a:rPr lang="fr-FR" sz="2400" b="1" dirty="0" smtClean="0"/>
              <a:t>PROFIL DE LA CEEAC</a:t>
            </a:r>
          </a:p>
          <a:p>
            <a:endParaRPr lang="fr-FR" sz="2400" b="1" dirty="0" smtClean="0"/>
          </a:p>
          <a:p>
            <a:pPr marL="514350" indent="-514350">
              <a:buFont typeface="+mj-lt"/>
              <a:buAutoNum type="romanUcPeriod" startAt="2"/>
            </a:pPr>
            <a:r>
              <a:rPr lang="fr-FR" sz="2400" b="1" dirty="0"/>
              <a:t>LE PASTORALISME: UN MODE D’ELEVAGE CONFLICTOGENE</a:t>
            </a:r>
          </a:p>
          <a:p>
            <a:endParaRPr lang="fr-FR" sz="2400" b="1" dirty="0" smtClean="0"/>
          </a:p>
          <a:p>
            <a:pPr marL="1371600" lvl="2" indent="-457200">
              <a:buFont typeface="Wingdings" panose="05000000000000000000" pitchFamily="2" charset="2"/>
              <a:buChar char="q"/>
            </a:pPr>
            <a:r>
              <a:rPr lang="fr-FR" sz="2400" b="1" dirty="0" smtClean="0"/>
              <a:t>HISTORIQUE</a:t>
            </a:r>
          </a:p>
          <a:p>
            <a:pPr marL="1371600" lvl="2" indent="-457200">
              <a:buFont typeface="Wingdings" panose="05000000000000000000" pitchFamily="2" charset="2"/>
              <a:buChar char="q"/>
            </a:pPr>
            <a:r>
              <a:rPr lang="fr-FR" sz="2400" b="1" dirty="0" smtClean="0"/>
              <a:t>TYPES DE CONFLITS</a:t>
            </a:r>
          </a:p>
          <a:p>
            <a:pPr marL="1371600" lvl="2" indent="-457200">
              <a:buFont typeface="Wingdings" panose="05000000000000000000" pitchFamily="2" charset="2"/>
              <a:buChar char="q"/>
            </a:pPr>
            <a:r>
              <a:rPr lang="fr-FR" sz="2400" b="1" dirty="0" smtClean="0"/>
              <a:t>CAUSES DE CONFLITS</a:t>
            </a:r>
          </a:p>
          <a:p>
            <a:pPr marL="1371600" lvl="2" indent="-457200">
              <a:buFont typeface="Wingdings" panose="05000000000000000000" pitchFamily="2" charset="2"/>
              <a:buChar char="q"/>
            </a:pPr>
            <a:r>
              <a:rPr lang="fr-FR" sz="2400" b="1" dirty="0" smtClean="0"/>
              <a:t>REGIONS OU ZONES AFFECTEES</a:t>
            </a:r>
          </a:p>
          <a:p>
            <a:pPr marL="1371600" lvl="2" indent="-457200">
              <a:buFont typeface="Wingdings" panose="05000000000000000000" pitchFamily="2" charset="2"/>
              <a:buChar char="q"/>
            </a:pPr>
            <a:r>
              <a:rPr lang="fr-FR" sz="2400" b="1" dirty="0" smtClean="0"/>
              <a:t>ACTEURS IMPLIQUES</a:t>
            </a:r>
            <a:endParaRPr lang="fr-FR" sz="2400" b="1" dirty="0"/>
          </a:p>
          <a:p>
            <a:pPr marL="1371600" lvl="2" indent="-457200">
              <a:buFont typeface="Wingdings" panose="05000000000000000000" pitchFamily="2" charset="2"/>
              <a:buChar char="q"/>
            </a:pPr>
            <a:endParaRPr lang="fr-FR" sz="2400" b="1" dirty="0" smtClean="0"/>
          </a:p>
          <a:p>
            <a:pPr marL="514350" indent="-514350">
              <a:buFont typeface="+mj-lt"/>
              <a:buAutoNum type="romanUcPeriod" startAt="3"/>
            </a:pPr>
            <a:r>
              <a:rPr lang="fr-FR" sz="2400" b="1" dirty="0"/>
              <a:t>STRATEGIES DE LA CEEAC POUR LA RESOLUTION DES CONFLITS </a:t>
            </a:r>
            <a:r>
              <a:rPr lang="fr-FR" sz="2400" b="1" dirty="0" smtClean="0"/>
              <a:t>LIES AU PASTORALISME</a:t>
            </a:r>
          </a:p>
          <a:p>
            <a:pPr marL="514350" indent="-514350">
              <a:buFont typeface="+mj-lt"/>
              <a:buAutoNum type="romanUcPeriod" startAt="3"/>
            </a:pPr>
            <a:endParaRPr lang="fr-FR" sz="2400" b="1" dirty="0" smtClean="0"/>
          </a:p>
          <a:p>
            <a:pPr marL="514350" indent="-514350">
              <a:buFont typeface="+mj-lt"/>
              <a:buAutoNum type="romanUcPeriod" startAt="3"/>
            </a:pPr>
            <a:r>
              <a:rPr lang="fr-FR" sz="2400" b="1" dirty="0" smtClean="0"/>
              <a:t>DEFIS LIES A LA MISE EN ŒUVRE DE CES STRATEGIES</a:t>
            </a:r>
          </a:p>
          <a:p>
            <a:pPr marL="514350" indent="-514350">
              <a:buFont typeface="+mj-lt"/>
              <a:buAutoNum type="romanUcPeriod" startAt="3"/>
            </a:pPr>
            <a:endParaRPr lang="fr-FR" sz="2400" b="1" dirty="0" smtClean="0"/>
          </a:p>
          <a:p>
            <a:pPr marL="514350" indent="-514350">
              <a:buFont typeface="+mj-lt"/>
              <a:buAutoNum type="romanUcPeriod" startAt="3"/>
            </a:pPr>
            <a:r>
              <a:rPr lang="fr-FR" sz="2400" b="1" dirty="0" smtClean="0"/>
              <a:t>RECOMMANDATIONS </a:t>
            </a:r>
            <a:endParaRPr lang="fr-FR" sz="2400" b="1" dirty="0"/>
          </a:p>
        </p:txBody>
      </p:sp>
    </p:spTree>
    <p:extLst>
      <p:ext uri="{BB962C8B-B14F-4D97-AF65-F5344CB8AC3E}">
        <p14:creationId xmlns:p14="http://schemas.microsoft.com/office/powerpoint/2010/main" val="3220418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 calcmode="lin" valueType="num">
                                      <p:cBhvr additive="base">
                                        <p:cTn id="25" dur="500" fill="hold"/>
                                        <p:tgtEl>
                                          <p:spTgt spid="5">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additive="base">
                                        <p:cTn id="31" dur="500" fill="hold"/>
                                        <p:tgtEl>
                                          <p:spTgt spid="5">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 calcmode="lin" valueType="num">
                                      <p:cBhvr additive="base">
                                        <p:cTn id="37" dur="500" fill="hold"/>
                                        <p:tgtEl>
                                          <p:spTgt spid="5">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5">
                                            <p:txEl>
                                              <p:pRg st="8" end="8"/>
                                            </p:txEl>
                                          </p:spTgt>
                                        </p:tgtEl>
                                        <p:attrNameLst>
                                          <p:attrName>style.visibility</p:attrName>
                                        </p:attrNameLst>
                                      </p:cBhvr>
                                      <p:to>
                                        <p:strVal val="visible"/>
                                      </p:to>
                                    </p:set>
                                    <p:anim calcmode="lin" valueType="num">
                                      <p:cBhvr additive="base">
                                        <p:cTn id="43" dur="500" fill="hold"/>
                                        <p:tgtEl>
                                          <p:spTgt spid="5">
                                            <p:txEl>
                                              <p:pRg st="8" end="8"/>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5">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5">
                                            <p:txEl>
                                              <p:pRg st="10" end="10"/>
                                            </p:txEl>
                                          </p:spTgt>
                                        </p:tgtEl>
                                        <p:attrNameLst>
                                          <p:attrName>style.visibility</p:attrName>
                                        </p:attrNameLst>
                                      </p:cBhvr>
                                      <p:to>
                                        <p:strVal val="visible"/>
                                      </p:to>
                                    </p:set>
                                    <p:anim calcmode="lin" valueType="num">
                                      <p:cBhvr additive="base">
                                        <p:cTn id="49" dur="500" fill="hold"/>
                                        <p:tgtEl>
                                          <p:spTgt spid="5">
                                            <p:txEl>
                                              <p:pRg st="10" end="10"/>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5">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5">
                                            <p:txEl>
                                              <p:pRg st="12" end="12"/>
                                            </p:txEl>
                                          </p:spTgt>
                                        </p:tgtEl>
                                        <p:attrNameLst>
                                          <p:attrName>style.visibility</p:attrName>
                                        </p:attrNameLst>
                                      </p:cBhvr>
                                      <p:to>
                                        <p:strVal val="visible"/>
                                      </p:to>
                                    </p:set>
                                    <p:anim calcmode="lin" valueType="num">
                                      <p:cBhvr additive="base">
                                        <p:cTn id="55" dur="500" fill="hold"/>
                                        <p:tgtEl>
                                          <p:spTgt spid="5">
                                            <p:txEl>
                                              <p:pRg st="12" end="12"/>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5">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5">
                                            <p:txEl>
                                              <p:pRg st="14" end="14"/>
                                            </p:txEl>
                                          </p:spTgt>
                                        </p:tgtEl>
                                        <p:attrNameLst>
                                          <p:attrName>style.visibility</p:attrName>
                                        </p:attrNameLst>
                                      </p:cBhvr>
                                      <p:to>
                                        <p:strVal val="visible"/>
                                      </p:to>
                                    </p:set>
                                    <p:anim calcmode="lin" valueType="num">
                                      <p:cBhvr additive="base">
                                        <p:cTn id="61" dur="500" fill="hold"/>
                                        <p:tgtEl>
                                          <p:spTgt spid="5">
                                            <p:txEl>
                                              <p:pRg st="14" end="14"/>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5">
                                            <p:txEl>
                                              <p:pRg st="14" end="1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8023" y="824647"/>
            <a:ext cx="12191999" cy="5632311"/>
          </a:xfrm>
          <a:prstGeom prst="rect">
            <a:avLst/>
          </a:prstGeom>
          <a:solidFill>
            <a:schemeClr val="bg1"/>
          </a:solidFill>
        </p:spPr>
        <p:txBody>
          <a:bodyPr wrap="square">
            <a:spAutoFit/>
          </a:bodyPr>
          <a:lstStyle/>
          <a:p>
            <a:pPr algn="just"/>
            <a:r>
              <a:rPr lang="fr-FR" altLang="fr-FR" sz="2800" b="1" dirty="0">
                <a:latin typeface="Arial" panose="020B0604020202020204" pitchFamily="34" charset="0"/>
                <a:cs typeface="Arial" panose="020B0604020202020204" pitchFamily="34" charset="0"/>
              </a:rPr>
              <a:t>Causes structurelles</a:t>
            </a:r>
            <a:r>
              <a:rPr lang="fr-FR" altLang="fr-FR" sz="2800" dirty="0">
                <a:latin typeface="Arial" panose="020B0604020202020204" pitchFamily="34" charset="0"/>
                <a:cs typeface="Arial" panose="020B0604020202020204" pitchFamily="34" charset="0"/>
              </a:rPr>
              <a:t> </a:t>
            </a:r>
            <a:r>
              <a:rPr lang="fr-FR" altLang="fr-FR" sz="2800" dirty="0" smtClean="0">
                <a:latin typeface="Arial" panose="020B0604020202020204" pitchFamily="34" charset="0"/>
                <a:cs typeface="Arial" panose="020B0604020202020204" pitchFamily="34" charset="0"/>
              </a:rPr>
              <a:t>:</a:t>
            </a:r>
          </a:p>
          <a:p>
            <a:pPr algn="just"/>
            <a:endParaRPr lang="fr-FR" altLang="fr-FR" sz="2800"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q"/>
            </a:pPr>
            <a:r>
              <a:rPr lang="fr-FR" altLang="fr-FR" sz="2800" dirty="0" smtClean="0">
                <a:latin typeface="Arial" panose="020B0604020202020204" pitchFamily="34" charset="0"/>
                <a:cs typeface="Arial" panose="020B0604020202020204" pitchFamily="34" charset="0"/>
              </a:rPr>
              <a:t>la </a:t>
            </a:r>
            <a:r>
              <a:rPr lang="fr-FR" altLang="fr-FR" sz="2800" dirty="0">
                <a:latin typeface="Arial" panose="020B0604020202020204" pitchFamily="34" charset="0"/>
                <a:cs typeface="Arial" panose="020B0604020202020204" pitchFamily="34" charset="0"/>
              </a:rPr>
              <a:t>défaillance étatique (vide juridique, mauvaise </a:t>
            </a:r>
            <a:r>
              <a:rPr lang="fr-FR" altLang="fr-FR" sz="2800" dirty="0" smtClean="0">
                <a:latin typeface="Arial" panose="020B0604020202020204" pitchFamily="34" charset="0"/>
                <a:cs typeface="Arial" panose="020B0604020202020204" pitchFamily="34" charset="0"/>
              </a:rPr>
              <a:t>gouvernance);</a:t>
            </a:r>
            <a:r>
              <a:rPr lang="fr-FR" altLang="fr-FR" sz="2800" dirty="0">
                <a:latin typeface="Arial" panose="020B0604020202020204" pitchFamily="34" charset="0"/>
                <a:cs typeface="Arial" panose="020B0604020202020204" pitchFamily="34" charset="0"/>
              </a:rPr>
              <a:t> </a:t>
            </a:r>
            <a:endParaRPr lang="fr-FR" altLang="fr-FR" sz="2800" dirty="0" smtClean="0">
              <a:latin typeface="Arial" panose="020B0604020202020204" pitchFamily="34" charset="0"/>
              <a:cs typeface="Arial" panose="020B0604020202020204" pitchFamily="34" charset="0"/>
            </a:endParaRPr>
          </a:p>
          <a:p>
            <a:endParaRPr lang="fr-FR" altLang="fr-FR" sz="2800" dirty="0" smtClean="0">
              <a:latin typeface="Arial" panose="020B0604020202020204" pitchFamily="34" charset="0"/>
              <a:cs typeface="Arial" panose="020B0604020202020204" pitchFamily="34" charset="0"/>
            </a:endParaRPr>
          </a:p>
          <a:p>
            <a:pPr marL="457200" indent="-457200">
              <a:buFont typeface="Wingdings" panose="05000000000000000000" pitchFamily="2" charset="2"/>
              <a:buChar char="q"/>
            </a:pPr>
            <a:r>
              <a:rPr lang="fr-FR" altLang="fr-FR" sz="2800" dirty="0" smtClean="0">
                <a:latin typeface="Arial" panose="020B0604020202020204" pitchFamily="34" charset="0"/>
                <a:cs typeface="Arial" panose="020B0604020202020204" pitchFamily="34" charset="0"/>
              </a:rPr>
              <a:t>la </a:t>
            </a:r>
            <a:r>
              <a:rPr lang="fr-FR" altLang="fr-FR" sz="2800" dirty="0">
                <a:latin typeface="Arial" panose="020B0604020202020204" pitchFamily="34" charset="0"/>
                <a:cs typeface="Arial" panose="020B0604020202020204" pitchFamily="34" charset="0"/>
              </a:rPr>
              <a:t>croissance démographique et </a:t>
            </a:r>
            <a:r>
              <a:rPr lang="fr-FR" altLang="fr-FR" sz="2800" dirty="0" smtClean="0">
                <a:latin typeface="Arial" panose="020B0604020202020204" pitchFamily="34" charset="0"/>
                <a:cs typeface="Arial" panose="020B0604020202020204" pitchFamily="34" charset="0"/>
              </a:rPr>
              <a:t>l’accroissement des </a:t>
            </a:r>
            <a:r>
              <a:rPr lang="fr-FR" altLang="fr-FR" sz="2800" dirty="0">
                <a:latin typeface="Arial" panose="020B0604020202020204" pitchFamily="34" charset="0"/>
                <a:cs typeface="Arial" panose="020B0604020202020204" pitchFamily="34" charset="0"/>
              </a:rPr>
              <a:t>espaces de culture </a:t>
            </a:r>
            <a:r>
              <a:rPr lang="fr-FR" altLang="fr-FR" sz="2800" dirty="0" smtClean="0">
                <a:latin typeface="Arial" panose="020B0604020202020204" pitchFamily="34" charset="0"/>
                <a:cs typeface="Arial" panose="020B0604020202020204" pitchFamily="34" charset="0"/>
              </a:rPr>
              <a:t>augmentation des cheptels</a:t>
            </a:r>
            <a:r>
              <a:rPr lang="fr-FR" altLang="fr-FR" sz="2800" dirty="0">
                <a:latin typeface="Arial" panose="020B0604020202020204" pitchFamily="34" charset="0"/>
                <a:cs typeface="Arial" panose="020B0604020202020204" pitchFamily="34" charset="0"/>
              </a:rPr>
              <a:t> </a:t>
            </a:r>
            <a:r>
              <a:rPr lang="fr-FR" altLang="fr-FR" sz="2800" dirty="0" smtClean="0">
                <a:latin typeface="Arial" panose="020B0604020202020204" pitchFamily="34" charset="0"/>
                <a:cs typeface="Arial" panose="020B0604020202020204" pitchFamily="34" charset="0"/>
              </a:rPr>
              <a:t>et </a:t>
            </a:r>
            <a:r>
              <a:rPr lang="fr-FR" altLang="fr-FR" sz="2800" dirty="0">
                <a:latin typeface="Arial" panose="020B0604020202020204" pitchFamily="34" charset="0"/>
                <a:cs typeface="Arial" panose="020B0604020202020204" pitchFamily="34" charset="0"/>
              </a:rPr>
              <a:t>raréfaction des </a:t>
            </a:r>
            <a:r>
              <a:rPr lang="fr-FR" altLang="fr-FR" sz="2800" dirty="0" smtClean="0">
                <a:latin typeface="Arial" panose="020B0604020202020204" pitchFamily="34" charset="0"/>
                <a:cs typeface="Arial" panose="020B0604020202020204" pitchFamily="34" charset="0"/>
              </a:rPr>
              <a:t>zones de pâturage; </a:t>
            </a:r>
          </a:p>
          <a:p>
            <a:endParaRPr lang="fr-FR" altLang="fr-FR" sz="2800"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q"/>
            </a:pPr>
            <a:r>
              <a:rPr lang="fr-FR" altLang="fr-FR" sz="2800" dirty="0" smtClean="0">
                <a:latin typeface="Arial" panose="020B0604020202020204" pitchFamily="34" charset="0"/>
                <a:cs typeface="Arial" panose="020B0604020202020204" pitchFamily="34" charset="0"/>
              </a:rPr>
              <a:t>les </a:t>
            </a:r>
            <a:r>
              <a:rPr lang="fr-FR" altLang="fr-FR" sz="2800" dirty="0">
                <a:latin typeface="Arial" panose="020B0604020202020204" pitchFamily="34" charset="0"/>
                <a:cs typeface="Arial" panose="020B0604020202020204" pitchFamily="34" charset="0"/>
              </a:rPr>
              <a:t>perceptions contradictoires de la </a:t>
            </a:r>
            <a:r>
              <a:rPr lang="fr-FR" altLang="fr-FR" sz="2800" dirty="0" smtClean="0">
                <a:latin typeface="Arial" panose="020B0604020202020204" pitchFamily="34" charset="0"/>
                <a:cs typeface="Arial" panose="020B0604020202020204" pitchFamily="34" charset="0"/>
              </a:rPr>
              <a:t>propriété foncière </a:t>
            </a:r>
            <a:r>
              <a:rPr lang="fr-FR" altLang="fr-FR" sz="2800" dirty="0">
                <a:latin typeface="Arial" panose="020B0604020202020204" pitchFamily="34" charset="0"/>
                <a:cs typeface="Arial" panose="020B0604020202020204" pitchFamily="34" charset="0"/>
              </a:rPr>
              <a:t>entre agriculteurs et </a:t>
            </a:r>
            <a:r>
              <a:rPr lang="fr-FR" altLang="fr-FR" sz="2800" dirty="0" smtClean="0">
                <a:latin typeface="Arial" panose="020B0604020202020204" pitchFamily="34" charset="0"/>
                <a:cs typeface="Arial" panose="020B0604020202020204" pitchFamily="34" charset="0"/>
              </a:rPr>
              <a:t>éleveurs;</a:t>
            </a:r>
          </a:p>
          <a:p>
            <a:endParaRPr lang="fr-FR" altLang="fr-FR" sz="2800" dirty="0" smtClean="0">
              <a:latin typeface="Arial" panose="020B0604020202020204" pitchFamily="34" charset="0"/>
              <a:cs typeface="Arial" panose="020B0604020202020204" pitchFamily="34" charset="0"/>
            </a:endParaRPr>
          </a:p>
          <a:p>
            <a:pPr marL="457200" indent="-457200">
              <a:buFont typeface="Wingdings" panose="05000000000000000000" pitchFamily="2" charset="2"/>
              <a:buChar char="q"/>
            </a:pPr>
            <a:r>
              <a:rPr lang="fr-FR" altLang="fr-FR" sz="2800" dirty="0" smtClean="0">
                <a:latin typeface="Arial" panose="020B0604020202020204" pitchFamily="34" charset="0"/>
                <a:cs typeface="Arial" panose="020B0604020202020204" pitchFamily="34" charset="0"/>
              </a:rPr>
              <a:t>le </a:t>
            </a:r>
            <a:r>
              <a:rPr lang="fr-FR" altLang="fr-FR" sz="2800" dirty="0">
                <a:latin typeface="Arial" panose="020B0604020202020204" pitchFamily="34" charset="0"/>
                <a:cs typeface="Arial" panose="020B0604020202020204" pitchFamily="34" charset="0"/>
              </a:rPr>
              <a:t>changement </a:t>
            </a:r>
            <a:r>
              <a:rPr lang="fr-FR" altLang="fr-FR" sz="2800" dirty="0" smtClean="0">
                <a:latin typeface="Arial" panose="020B0604020202020204" pitchFamily="34" charset="0"/>
                <a:cs typeface="Arial" panose="020B0604020202020204" pitchFamily="34" charset="0"/>
              </a:rPr>
              <a:t>climatique</a:t>
            </a:r>
            <a:r>
              <a:rPr lang="fr-FR" altLang="fr-FR" sz="3200" dirty="0" smtClean="0">
                <a:latin typeface="Arial" panose="020B0604020202020204" pitchFamily="34" charset="0"/>
                <a:cs typeface="Arial" panose="020B0604020202020204" pitchFamily="34" charset="0"/>
              </a:rPr>
              <a:t>.</a:t>
            </a:r>
            <a:endParaRPr lang="en-US" altLang="fr-FR" sz="2400" dirty="0">
              <a:latin typeface="Arial" panose="020B0604020202020204" pitchFamily="34" charset="0"/>
              <a:cs typeface="Arial" panose="020B0604020202020204" pitchFamily="34" charset="0"/>
            </a:endParaRPr>
          </a:p>
          <a:p>
            <a:endParaRPr lang="en-US" altLang="fr-FR" sz="2400" dirty="0" smtClean="0">
              <a:latin typeface="Arial" panose="020B0604020202020204" pitchFamily="34" charset="0"/>
              <a:cs typeface="Arial" panose="020B0604020202020204" pitchFamily="34" charset="0"/>
            </a:endParaRPr>
          </a:p>
          <a:p>
            <a:endParaRPr lang="fr-FR" altLang="fr-FR" sz="2400" dirty="0">
              <a:latin typeface="Arial" panose="020B0604020202020204" pitchFamily="34" charset="0"/>
              <a:cs typeface="Arial" panose="020B0604020202020204" pitchFamily="34" charset="0"/>
            </a:endParaRPr>
          </a:p>
        </p:txBody>
      </p:sp>
      <p:sp>
        <p:nvSpPr>
          <p:cNvPr id="6" name="ZoneTexte 3"/>
          <p:cNvSpPr txBox="1"/>
          <p:nvPr/>
        </p:nvSpPr>
        <p:spPr>
          <a:xfrm>
            <a:off x="500333" y="189781"/>
            <a:ext cx="3709358" cy="461665"/>
          </a:xfrm>
          <a:prstGeom prst="rect">
            <a:avLst/>
          </a:prstGeom>
          <a:solidFill>
            <a:schemeClr val="accent1"/>
          </a:solidFill>
        </p:spPr>
        <p:txBody>
          <a:bodyPr wrap="square" rtlCol="0">
            <a:spAutoFit/>
          </a:bodyPr>
          <a:lstStyle/>
          <a:p>
            <a:pPr marL="457200" indent="-457200">
              <a:buFont typeface="+mj-lt"/>
              <a:buAutoNum type="alphaUcPeriod" startAt="3"/>
            </a:pPr>
            <a:r>
              <a:rPr lang="fr-FR" sz="2400" b="1" dirty="0" smtClean="0"/>
              <a:t>CAUSES DES CONFLITS</a:t>
            </a:r>
            <a:endParaRPr lang="fr-FR" sz="2400" b="1" dirty="0"/>
          </a:p>
        </p:txBody>
      </p:sp>
    </p:spTree>
    <p:extLst>
      <p:ext uri="{BB962C8B-B14F-4D97-AF65-F5344CB8AC3E}">
        <p14:creationId xmlns:p14="http://schemas.microsoft.com/office/powerpoint/2010/main" val="777830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 calcmode="lin" valueType="num">
                                      <p:cBhvr additive="base">
                                        <p:cTn id="25" dur="500" fill="hold"/>
                                        <p:tgtEl>
                                          <p:spTgt spid="5">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anim calcmode="lin" valueType="num">
                                      <p:cBhvr additive="base">
                                        <p:cTn id="31" dur="500" fill="hold"/>
                                        <p:tgtEl>
                                          <p:spTgt spid="5">
                                            <p:txEl>
                                              <p:pRg st="8" end="8"/>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648" y="974049"/>
            <a:ext cx="12191999" cy="5509200"/>
          </a:xfrm>
          <a:prstGeom prst="rect">
            <a:avLst/>
          </a:prstGeom>
        </p:spPr>
        <p:txBody>
          <a:bodyPr wrap="square">
            <a:spAutoFit/>
          </a:bodyPr>
          <a:lstStyle/>
          <a:p>
            <a:pPr algn="just"/>
            <a:r>
              <a:rPr lang="fr-FR" altLang="fr-FR" sz="3200" b="1" dirty="0">
                <a:latin typeface="Arial" panose="020B0604020202020204" pitchFamily="34" charset="0"/>
                <a:cs typeface="Arial" panose="020B0604020202020204" pitchFamily="34" charset="0"/>
              </a:rPr>
              <a:t>Causes conjoncturelles </a:t>
            </a:r>
            <a:r>
              <a:rPr lang="fr-FR" altLang="fr-FR" sz="3200" dirty="0" smtClean="0">
                <a:latin typeface="Arial" panose="020B0604020202020204" pitchFamily="34" charset="0"/>
                <a:cs typeface="Arial" panose="020B0604020202020204" pitchFamily="34" charset="0"/>
              </a:rPr>
              <a:t>:</a:t>
            </a:r>
          </a:p>
          <a:p>
            <a:pPr algn="just"/>
            <a:endParaRPr lang="fr-FR" altLang="fr-FR" sz="3200" dirty="0">
              <a:latin typeface="Arial" panose="020B0604020202020204" pitchFamily="34" charset="0"/>
              <a:cs typeface="Arial" panose="020B0604020202020204" pitchFamily="34" charset="0"/>
            </a:endParaRPr>
          </a:p>
          <a:p>
            <a:pPr marL="725488" indent="-725488" defTabSz="723900">
              <a:buFont typeface="Wingdings" panose="05000000000000000000" pitchFamily="2" charset="2"/>
              <a:buChar char="q"/>
            </a:pPr>
            <a:r>
              <a:rPr lang="fr-FR" altLang="fr-FR" sz="3200" dirty="0" smtClean="0">
                <a:latin typeface="Arial" panose="020B0604020202020204" pitchFamily="34" charset="0"/>
                <a:cs typeface="Arial" panose="020B0604020202020204" pitchFamily="34" charset="0"/>
              </a:rPr>
              <a:t>le </a:t>
            </a:r>
            <a:r>
              <a:rPr lang="fr-FR" altLang="fr-FR" sz="3200" dirty="0">
                <a:latin typeface="Arial" panose="020B0604020202020204" pitchFamily="34" charset="0"/>
                <a:cs typeface="Arial" panose="020B0604020202020204" pitchFamily="34" charset="0"/>
              </a:rPr>
              <a:t>non respect des limites des couloirs traditionnels </a:t>
            </a:r>
            <a:r>
              <a:rPr lang="fr-FR" altLang="fr-FR" sz="3200" dirty="0" smtClean="0">
                <a:latin typeface="Arial" panose="020B0604020202020204" pitchFamily="34" charset="0"/>
                <a:cs typeface="Arial" panose="020B0604020202020204" pitchFamily="34" charset="0"/>
              </a:rPr>
              <a:t>de </a:t>
            </a:r>
            <a:r>
              <a:rPr lang="fr-FR" altLang="fr-FR" sz="3200" dirty="0">
                <a:latin typeface="Arial" panose="020B0604020202020204" pitchFamily="34" charset="0"/>
                <a:cs typeface="Arial" panose="020B0604020202020204" pitchFamily="34" charset="0"/>
              </a:rPr>
              <a:t>transhumance par les différents </a:t>
            </a:r>
            <a:r>
              <a:rPr lang="fr-FR" altLang="fr-FR" sz="3200" dirty="0" smtClean="0">
                <a:latin typeface="Arial" panose="020B0604020202020204" pitchFamily="34" charset="0"/>
                <a:cs typeface="Arial" panose="020B0604020202020204" pitchFamily="34" charset="0"/>
              </a:rPr>
              <a:t>acteurs;</a:t>
            </a:r>
          </a:p>
          <a:p>
            <a:pPr defTabSz="723900"/>
            <a:endParaRPr lang="fr-FR" altLang="fr-FR" sz="3200" dirty="0">
              <a:latin typeface="Arial" panose="020B0604020202020204" pitchFamily="34" charset="0"/>
              <a:cs typeface="Arial" panose="020B0604020202020204" pitchFamily="34" charset="0"/>
            </a:endParaRPr>
          </a:p>
          <a:p>
            <a:pPr marL="457200" indent="-457200" defTabSz="723900">
              <a:buFont typeface="Wingdings" panose="05000000000000000000" pitchFamily="2" charset="2"/>
              <a:buChar char="q"/>
            </a:pPr>
            <a:r>
              <a:rPr lang="fr-FR" altLang="fr-FR" sz="3200" dirty="0">
                <a:latin typeface="Arial" panose="020B0604020202020204" pitchFamily="34" charset="0"/>
                <a:cs typeface="Arial" panose="020B0604020202020204" pitchFamily="34" charset="0"/>
              </a:rPr>
              <a:t> 	l’instrumentalisation des conflits </a:t>
            </a:r>
            <a:r>
              <a:rPr lang="fr-FR" altLang="fr-FR" sz="3200" dirty="0" smtClean="0">
                <a:latin typeface="Arial" panose="020B0604020202020204" pitchFamily="34" charset="0"/>
                <a:cs typeface="Arial" panose="020B0604020202020204" pitchFamily="34" charset="0"/>
              </a:rPr>
              <a:t>intercommunautaires </a:t>
            </a:r>
            <a:r>
              <a:rPr lang="fr-FR" altLang="fr-FR" sz="3200" dirty="0">
                <a:latin typeface="Arial" panose="020B0604020202020204" pitchFamily="34" charset="0"/>
                <a:cs typeface="Arial" panose="020B0604020202020204" pitchFamily="34" charset="0"/>
              </a:rPr>
              <a:t>par les acteurs </a:t>
            </a:r>
            <a:r>
              <a:rPr lang="fr-FR" altLang="fr-FR" sz="3200" dirty="0" smtClean="0">
                <a:latin typeface="Arial" panose="020B0604020202020204" pitchFamily="34" charset="0"/>
                <a:cs typeface="Arial" panose="020B0604020202020204" pitchFamily="34" charset="0"/>
              </a:rPr>
              <a:t>politiques;  </a:t>
            </a:r>
          </a:p>
          <a:p>
            <a:pPr defTabSz="723900"/>
            <a:endParaRPr lang="fr-FR" altLang="fr-FR" sz="3200" dirty="0">
              <a:latin typeface="Arial" panose="020B0604020202020204" pitchFamily="34" charset="0"/>
              <a:cs typeface="Arial" panose="020B0604020202020204" pitchFamily="34" charset="0"/>
            </a:endParaRPr>
          </a:p>
          <a:p>
            <a:pPr marL="725488" indent="-725488" defTabSz="723900">
              <a:buFont typeface="Wingdings" panose="05000000000000000000" pitchFamily="2" charset="2"/>
              <a:buChar char="q"/>
            </a:pPr>
            <a:r>
              <a:rPr lang="fr-FR" altLang="fr-FR" sz="3200" dirty="0">
                <a:latin typeface="Arial" panose="020B0604020202020204" pitchFamily="34" charset="0"/>
                <a:cs typeface="Arial" panose="020B0604020202020204" pitchFamily="34" charset="0"/>
              </a:rPr>
              <a:t>la militarisation des communautés dans un </a:t>
            </a:r>
            <a:r>
              <a:rPr lang="fr-FR" altLang="fr-FR" sz="3200" dirty="0" smtClean="0">
                <a:latin typeface="Arial" panose="020B0604020202020204" pitchFamily="34" charset="0"/>
                <a:cs typeface="Arial" panose="020B0604020202020204" pitchFamily="34" charset="0"/>
              </a:rPr>
              <a:t>contexte des </a:t>
            </a:r>
            <a:r>
              <a:rPr lang="fr-FR" altLang="fr-FR" sz="3200" dirty="0">
                <a:latin typeface="Arial" panose="020B0604020202020204" pitchFamily="34" charset="0"/>
                <a:cs typeface="Arial" panose="020B0604020202020204" pitchFamily="34" charset="0"/>
              </a:rPr>
              <a:t>guerres civiles, de banalisation des groupes </a:t>
            </a:r>
            <a:r>
              <a:rPr lang="fr-FR" altLang="fr-FR" sz="3200" dirty="0" smtClean="0">
                <a:latin typeface="Arial" panose="020B0604020202020204" pitchFamily="34" charset="0"/>
                <a:cs typeface="Arial" panose="020B0604020202020204" pitchFamily="34" charset="0"/>
              </a:rPr>
              <a:t>armés </a:t>
            </a:r>
            <a:r>
              <a:rPr lang="fr-FR" altLang="fr-FR" sz="3200" dirty="0">
                <a:latin typeface="Arial" panose="020B0604020202020204" pitchFamily="34" charset="0"/>
                <a:cs typeface="Arial" panose="020B0604020202020204" pitchFamily="34" charset="0"/>
              </a:rPr>
              <a:t>et de circulation illégale des armes  </a:t>
            </a:r>
          </a:p>
        </p:txBody>
      </p:sp>
      <p:sp>
        <p:nvSpPr>
          <p:cNvPr id="3" name="ZoneTexte 3"/>
          <p:cNvSpPr txBox="1"/>
          <p:nvPr/>
        </p:nvSpPr>
        <p:spPr>
          <a:xfrm>
            <a:off x="513323" y="261372"/>
            <a:ext cx="3709358" cy="461665"/>
          </a:xfrm>
          <a:prstGeom prst="rect">
            <a:avLst/>
          </a:prstGeom>
          <a:solidFill>
            <a:schemeClr val="accent1"/>
          </a:solidFill>
        </p:spPr>
        <p:txBody>
          <a:bodyPr wrap="square" rtlCol="0">
            <a:spAutoFit/>
          </a:bodyPr>
          <a:lstStyle/>
          <a:p>
            <a:pPr marL="457200" indent="-457200">
              <a:buFont typeface="+mj-lt"/>
              <a:buAutoNum type="alphaUcPeriod" startAt="3"/>
            </a:pPr>
            <a:r>
              <a:rPr lang="fr-FR" sz="2400" b="1" dirty="0" smtClean="0"/>
              <a:t>CAUSES DES CONFLITS</a:t>
            </a:r>
            <a:endParaRPr lang="fr-FR" sz="2400" b="1" dirty="0"/>
          </a:p>
        </p:txBody>
      </p:sp>
    </p:spTree>
    <p:extLst>
      <p:ext uri="{BB962C8B-B14F-4D97-AF65-F5344CB8AC3E}">
        <p14:creationId xmlns:p14="http://schemas.microsoft.com/office/powerpoint/2010/main" val="3569409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additive="base">
                                        <p:cTn id="25" dur="500" fill="hold"/>
                                        <p:tgtEl>
                                          <p:spTgt spid="2">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12733"/>
            <a:ext cx="12192000" cy="5509200"/>
          </a:xfrm>
          <a:prstGeom prst="rect">
            <a:avLst/>
          </a:prstGeom>
        </p:spPr>
        <p:txBody>
          <a:bodyPr wrap="square">
            <a:spAutoFit/>
          </a:bodyPr>
          <a:lstStyle/>
          <a:p>
            <a:r>
              <a:rPr lang="fr-FR" altLang="fr-FR" sz="3200" b="1" dirty="0">
                <a:latin typeface="Arial" panose="020B0604020202020204" pitchFamily="34" charset="0"/>
                <a:cs typeface="Arial" panose="020B0604020202020204" pitchFamily="34" charset="0"/>
              </a:rPr>
              <a:t>Causes conjoncturelles </a:t>
            </a:r>
            <a:r>
              <a:rPr lang="fr-FR" altLang="fr-FR" sz="3200" b="1" dirty="0" smtClean="0">
                <a:latin typeface="Arial" panose="020B0604020202020204" pitchFamily="34" charset="0"/>
                <a:cs typeface="Arial" panose="020B0604020202020204" pitchFamily="34" charset="0"/>
              </a:rPr>
              <a:t>(suite)</a:t>
            </a:r>
            <a:r>
              <a:rPr lang="fr-FR" altLang="fr-FR" sz="3200" dirty="0" smtClean="0">
                <a:latin typeface="Arial" panose="020B0604020202020204" pitchFamily="34" charset="0"/>
                <a:cs typeface="Arial" panose="020B0604020202020204" pitchFamily="34" charset="0"/>
              </a:rPr>
              <a:t>:</a:t>
            </a:r>
            <a:endParaRPr lang="fr-FR" altLang="fr-FR" sz="3200" dirty="0">
              <a:latin typeface="Arial" panose="020B0604020202020204" pitchFamily="34" charset="0"/>
              <a:cs typeface="Arial" panose="020B0604020202020204" pitchFamily="34" charset="0"/>
            </a:endParaRPr>
          </a:p>
          <a:p>
            <a:endParaRPr lang="fr-FR" altLang="fr-FR" sz="3200" dirty="0" smtClean="0">
              <a:latin typeface="Arial" panose="020B0604020202020204" pitchFamily="34" charset="0"/>
              <a:cs typeface="Arial" panose="020B0604020202020204" pitchFamily="34" charset="0"/>
            </a:endParaRPr>
          </a:p>
          <a:p>
            <a:pPr marL="620713" indent="-620713">
              <a:buFont typeface="Wingdings" panose="05000000000000000000" pitchFamily="2" charset="2"/>
              <a:buChar char="q"/>
            </a:pPr>
            <a:r>
              <a:rPr lang="fr-FR" altLang="fr-FR" sz="3200" dirty="0" smtClean="0">
                <a:latin typeface="Arial" panose="020B0604020202020204" pitchFamily="34" charset="0"/>
                <a:cs typeface="Arial" panose="020B0604020202020204" pitchFamily="34" charset="0"/>
              </a:rPr>
              <a:t>la </a:t>
            </a:r>
            <a:r>
              <a:rPr lang="fr-FR" altLang="fr-FR" sz="3200" dirty="0">
                <a:latin typeface="Arial" panose="020B0604020202020204" pitchFamily="34" charset="0"/>
                <a:cs typeface="Arial" panose="020B0604020202020204" pitchFamily="34" charset="0"/>
              </a:rPr>
              <a:t>« dévalorisation » de l’autorité traditionnelle et </a:t>
            </a:r>
            <a:r>
              <a:rPr lang="fr-FR" altLang="fr-FR" sz="3200" dirty="0" smtClean="0">
                <a:latin typeface="Arial" panose="020B0604020202020204" pitchFamily="34" charset="0"/>
                <a:cs typeface="Arial" panose="020B0604020202020204" pitchFamily="34" charset="0"/>
              </a:rPr>
              <a:t>l’inadéquation </a:t>
            </a:r>
            <a:r>
              <a:rPr lang="fr-FR" altLang="fr-FR" sz="3200" dirty="0">
                <a:latin typeface="Arial" panose="020B0604020202020204" pitchFamily="34" charset="0"/>
                <a:cs typeface="Arial" panose="020B0604020202020204" pitchFamily="34" charset="0"/>
              </a:rPr>
              <a:t>des mécanismes traditionnels de </a:t>
            </a:r>
            <a:r>
              <a:rPr lang="fr-FR" altLang="fr-FR" sz="3200" dirty="0" smtClean="0">
                <a:latin typeface="Arial" panose="020B0604020202020204" pitchFamily="34" charset="0"/>
                <a:cs typeface="Arial" panose="020B0604020202020204" pitchFamily="34" charset="0"/>
              </a:rPr>
              <a:t>gestion </a:t>
            </a:r>
            <a:r>
              <a:rPr lang="fr-FR" altLang="fr-FR" sz="3200" dirty="0">
                <a:latin typeface="Arial" panose="020B0604020202020204" pitchFamily="34" charset="0"/>
                <a:cs typeface="Arial" panose="020B0604020202020204" pitchFamily="34" charset="0"/>
              </a:rPr>
              <a:t>et de résolution des </a:t>
            </a:r>
            <a:r>
              <a:rPr lang="fr-FR" altLang="fr-FR" sz="3200" dirty="0" smtClean="0">
                <a:latin typeface="Arial" panose="020B0604020202020204" pitchFamily="34" charset="0"/>
                <a:cs typeface="Arial" panose="020B0604020202020204" pitchFamily="34" charset="0"/>
              </a:rPr>
              <a:t>conflits;</a:t>
            </a:r>
            <a:endParaRPr lang="fr-FR" altLang="fr-FR" sz="3200" dirty="0">
              <a:latin typeface="Arial" panose="020B0604020202020204" pitchFamily="34" charset="0"/>
              <a:cs typeface="Arial" panose="020B0604020202020204" pitchFamily="34" charset="0"/>
            </a:endParaRPr>
          </a:p>
          <a:p>
            <a:pPr marL="620713" indent="-620713">
              <a:buFont typeface="Wingdings" panose="05000000000000000000" pitchFamily="2" charset="2"/>
              <a:buChar char="q"/>
            </a:pPr>
            <a:r>
              <a:rPr lang="fr-FR" altLang="fr-FR" sz="3200" dirty="0" smtClean="0">
                <a:latin typeface="Arial" panose="020B0604020202020204" pitchFamily="34" charset="0"/>
                <a:cs typeface="Arial" panose="020B0604020202020204" pitchFamily="34" charset="0"/>
              </a:rPr>
              <a:t>la </a:t>
            </a:r>
            <a:r>
              <a:rPr lang="fr-FR" altLang="fr-FR" sz="3200" dirty="0">
                <a:latin typeface="Arial" panose="020B0604020202020204" pitchFamily="34" charset="0"/>
                <a:cs typeface="Arial" panose="020B0604020202020204" pitchFamily="34" charset="0"/>
              </a:rPr>
              <a:t>crise foncière (relative) consécutive au rachat </a:t>
            </a:r>
            <a:r>
              <a:rPr lang="fr-FR" altLang="fr-FR" sz="3200" dirty="0" smtClean="0">
                <a:latin typeface="Arial" panose="020B0604020202020204" pitchFamily="34" charset="0"/>
                <a:cs typeface="Arial" panose="020B0604020202020204" pitchFamily="34" charset="0"/>
              </a:rPr>
              <a:t>des </a:t>
            </a:r>
            <a:r>
              <a:rPr lang="fr-FR" altLang="fr-FR" sz="3200" dirty="0">
                <a:latin typeface="Arial" panose="020B0604020202020204" pitchFamily="34" charset="0"/>
                <a:cs typeface="Arial" panose="020B0604020202020204" pitchFamily="34" charset="0"/>
              </a:rPr>
              <a:t>terres par des grands propriétaires et le </a:t>
            </a:r>
            <a:r>
              <a:rPr lang="fr-FR" altLang="fr-FR" sz="3200" dirty="0" smtClean="0">
                <a:latin typeface="Arial" panose="020B0604020202020204" pitchFamily="34" charset="0"/>
                <a:cs typeface="Arial" panose="020B0604020202020204" pitchFamily="34" charset="0"/>
              </a:rPr>
              <a:t>repositionnement </a:t>
            </a:r>
            <a:r>
              <a:rPr lang="fr-FR" altLang="fr-FR" sz="3200" dirty="0">
                <a:latin typeface="Arial" panose="020B0604020202020204" pitchFamily="34" charset="0"/>
                <a:cs typeface="Arial" panose="020B0604020202020204" pitchFamily="34" charset="0"/>
              </a:rPr>
              <a:t>des populations sur les terres </a:t>
            </a:r>
            <a:r>
              <a:rPr lang="fr-FR" altLang="fr-FR" sz="3200" dirty="0" smtClean="0">
                <a:latin typeface="Arial" panose="020B0604020202020204" pitchFamily="34" charset="0"/>
                <a:cs typeface="Arial" panose="020B0604020202020204" pitchFamily="34" charset="0"/>
              </a:rPr>
              <a:t>restantes;</a:t>
            </a:r>
            <a:endParaRPr lang="fr-FR" altLang="fr-FR" sz="3200" dirty="0">
              <a:latin typeface="Arial" panose="020B0604020202020204" pitchFamily="34" charset="0"/>
              <a:cs typeface="Arial" panose="020B0604020202020204" pitchFamily="34" charset="0"/>
            </a:endParaRPr>
          </a:p>
          <a:p>
            <a:pPr marL="620713" indent="-620713">
              <a:buFont typeface="Wingdings" panose="05000000000000000000" pitchFamily="2" charset="2"/>
              <a:buChar char="q"/>
            </a:pPr>
            <a:r>
              <a:rPr lang="fr-FR" altLang="fr-FR" sz="3200" dirty="0" smtClean="0">
                <a:latin typeface="Arial" panose="020B0604020202020204" pitchFamily="34" charset="0"/>
                <a:cs typeface="Arial" panose="020B0604020202020204" pitchFamily="34" charset="0"/>
              </a:rPr>
              <a:t>la </a:t>
            </a:r>
            <a:r>
              <a:rPr lang="fr-FR" altLang="fr-FR" sz="3200" dirty="0">
                <a:latin typeface="Arial" panose="020B0604020202020204" pitchFamily="34" charset="0"/>
                <a:cs typeface="Arial" panose="020B0604020202020204" pitchFamily="34" charset="0"/>
              </a:rPr>
              <a:t>faiblesse ou l’inexistence de coopération </a:t>
            </a:r>
            <a:r>
              <a:rPr lang="fr-FR" altLang="fr-FR" sz="3200" dirty="0" smtClean="0">
                <a:latin typeface="Arial" panose="020B0604020202020204" pitchFamily="34" charset="0"/>
                <a:cs typeface="Arial" panose="020B0604020202020204" pitchFamily="34" charset="0"/>
              </a:rPr>
              <a:t>interétatique </a:t>
            </a:r>
            <a:r>
              <a:rPr lang="fr-FR" altLang="fr-FR" sz="3200" dirty="0">
                <a:latin typeface="Arial" panose="020B0604020202020204" pitchFamily="34" charset="0"/>
                <a:cs typeface="Arial" panose="020B0604020202020204" pitchFamily="34" charset="0"/>
              </a:rPr>
              <a:t>en matière sécuritaire, particulièrement 	en matière de gestion de la question relative à la </a:t>
            </a:r>
            <a:r>
              <a:rPr lang="fr-FR" altLang="fr-FR" sz="3200" dirty="0" smtClean="0">
                <a:latin typeface="Arial" panose="020B0604020202020204" pitchFamily="34" charset="0"/>
                <a:cs typeface="Arial" panose="020B0604020202020204" pitchFamily="34" charset="0"/>
              </a:rPr>
              <a:t>transhumance </a:t>
            </a:r>
            <a:r>
              <a:rPr lang="fr-FR" altLang="fr-FR" sz="3200" dirty="0">
                <a:latin typeface="Arial" panose="020B0604020202020204" pitchFamily="34" charset="0"/>
                <a:cs typeface="Arial" panose="020B0604020202020204" pitchFamily="34" charset="0"/>
              </a:rPr>
              <a:t>transfrontalière</a:t>
            </a:r>
          </a:p>
        </p:txBody>
      </p:sp>
      <p:sp>
        <p:nvSpPr>
          <p:cNvPr id="3" name="ZoneTexte 3"/>
          <p:cNvSpPr txBox="1"/>
          <p:nvPr/>
        </p:nvSpPr>
        <p:spPr>
          <a:xfrm>
            <a:off x="513323" y="261372"/>
            <a:ext cx="3709358" cy="461665"/>
          </a:xfrm>
          <a:prstGeom prst="rect">
            <a:avLst/>
          </a:prstGeom>
          <a:solidFill>
            <a:schemeClr val="accent1"/>
          </a:solidFill>
        </p:spPr>
        <p:txBody>
          <a:bodyPr wrap="square" rtlCol="0">
            <a:spAutoFit/>
          </a:bodyPr>
          <a:lstStyle/>
          <a:p>
            <a:pPr marL="457200" indent="-457200">
              <a:buFont typeface="+mj-lt"/>
              <a:buAutoNum type="alphaUcPeriod" startAt="3"/>
            </a:pPr>
            <a:r>
              <a:rPr lang="fr-FR" sz="2400" b="1" dirty="0" smtClean="0"/>
              <a:t>CAUSES DES CONFLITS</a:t>
            </a:r>
            <a:endParaRPr lang="fr-FR" sz="2400" b="1" dirty="0"/>
          </a:p>
        </p:txBody>
      </p:sp>
    </p:spTree>
    <p:extLst>
      <p:ext uri="{BB962C8B-B14F-4D97-AF65-F5344CB8AC3E}">
        <p14:creationId xmlns:p14="http://schemas.microsoft.com/office/powerpoint/2010/main" val="3670495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902898" y="184368"/>
            <a:ext cx="4934310" cy="461665"/>
          </a:xfrm>
          <a:prstGeom prst="rect">
            <a:avLst/>
          </a:prstGeom>
          <a:solidFill>
            <a:schemeClr val="accent1"/>
          </a:solidFill>
        </p:spPr>
        <p:txBody>
          <a:bodyPr wrap="square" rtlCol="0">
            <a:spAutoFit/>
          </a:bodyPr>
          <a:lstStyle/>
          <a:p>
            <a:pPr marL="457200" indent="-457200">
              <a:buFont typeface="+mj-lt"/>
              <a:buAutoNum type="alphaUcPeriod" startAt="4"/>
            </a:pPr>
            <a:r>
              <a:rPr lang="fr-FR" sz="2400" b="1" dirty="0" smtClean="0"/>
              <a:t>REGIONS OU ZONES AFFECTEES</a:t>
            </a:r>
            <a:endParaRPr lang="fr-FR" sz="2400" b="1" dirty="0"/>
          </a:p>
        </p:txBody>
      </p:sp>
      <p:sp>
        <p:nvSpPr>
          <p:cNvPr id="3" name="Rectangle 2"/>
          <p:cNvSpPr/>
          <p:nvPr/>
        </p:nvSpPr>
        <p:spPr>
          <a:xfrm>
            <a:off x="0" y="733246"/>
            <a:ext cx="12005534" cy="6124754"/>
          </a:xfrm>
          <a:prstGeom prst="rect">
            <a:avLst/>
          </a:prstGeom>
        </p:spPr>
        <p:txBody>
          <a:bodyPr wrap="square">
            <a:spAutoFit/>
          </a:bodyPr>
          <a:lstStyle/>
          <a:p>
            <a:pPr marL="457200" indent="-457200" algn="just">
              <a:buFont typeface="Wingdings" panose="05000000000000000000" pitchFamily="2" charset="2"/>
              <a:buChar char="q"/>
            </a:pPr>
            <a:r>
              <a:rPr lang="fr-FR" altLang="fr-FR" sz="2800" dirty="0">
                <a:latin typeface="Arial" panose="020B0604020202020204" pitchFamily="34" charset="0"/>
                <a:cs typeface="Arial" panose="020B0604020202020204" pitchFamily="34" charset="0"/>
              </a:rPr>
              <a:t>La région du Bassin du Lac Tchad, aux croisements frontaliers entre le Tchad, le Niger, le Cameroun et le </a:t>
            </a:r>
            <a:r>
              <a:rPr lang="fr-FR" altLang="fr-FR" sz="2800" dirty="0" smtClean="0">
                <a:latin typeface="Arial" panose="020B0604020202020204" pitchFamily="34" charset="0"/>
                <a:cs typeface="Arial" panose="020B0604020202020204" pitchFamily="34" charset="0"/>
              </a:rPr>
              <a:t>Nigeria</a:t>
            </a:r>
          </a:p>
          <a:p>
            <a:pPr algn="just"/>
            <a:endParaRPr lang="fr-FR" altLang="fr-FR" sz="2800" dirty="0">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q"/>
            </a:pPr>
            <a:r>
              <a:rPr lang="fr-FR" altLang="fr-FR" sz="2800" dirty="0">
                <a:latin typeface="Arial" panose="020B0604020202020204" pitchFamily="34" charset="0"/>
                <a:cs typeface="Arial" panose="020B0604020202020204" pitchFamily="34" charset="0"/>
              </a:rPr>
              <a:t>Tchad : transhumance intérieure </a:t>
            </a:r>
            <a:r>
              <a:rPr lang="fr-FR" altLang="fr-FR" sz="2800" dirty="0" smtClean="0">
                <a:latin typeface="Arial" panose="020B0604020202020204" pitchFamily="34" charset="0"/>
                <a:cs typeface="Arial" panose="020B0604020202020204" pitchFamily="34" charset="0"/>
              </a:rPr>
              <a:t>des éleveurs venant des régions septentrionales et allant vers </a:t>
            </a:r>
            <a:r>
              <a:rPr lang="fr-FR" altLang="fr-FR" sz="2800" dirty="0">
                <a:latin typeface="Arial" panose="020B0604020202020204" pitchFamily="34" charset="0"/>
                <a:cs typeface="Arial" panose="020B0604020202020204" pitchFamily="34" charset="0"/>
              </a:rPr>
              <a:t>les régions du Centre et du Sud </a:t>
            </a:r>
            <a:endParaRPr lang="fr-FR" altLang="fr-FR" sz="2800" dirty="0" smtClean="0">
              <a:latin typeface="Arial" panose="020B0604020202020204" pitchFamily="34" charset="0"/>
              <a:cs typeface="Arial" panose="020B0604020202020204" pitchFamily="34" charset="0"/>
            </a:endParaRPr>
          </a:p>
          <a:p>
            <a:pPr algn="just"/>
            <a:endParaRPr lang="fr-FR" altLang="fr-FR" sz="2800" b="1" dirty="0">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q"/>
            </a:pPr>
            <a:r>
              <a:rPr lang="fr-FR" altLang="fr-FR" sz="2800" dirty="0">
                <a:latin typeface="Arial" panose="020B0604020202020204" pitchFamily="34" charset="0"/>
                <a:cs typeface="Arial" panose="020B0604020202020204" pitchFamily="34" charset="0"/>
              </a:rPr>
              <a:t>Nord-Ouest de la RCA </a:t>
            </a:r>
            <a:r>
              <a:rPr lang="fr-FR" altLang="fr-FR" sz="2800" dirty="0" smtClean="0">
                <a:latin typeface="Arial" panose="020B0604020202020204" pitchFamily="34" charset="0"/>
                <a:cs typeface="Arial" panose="020B0604020202020204" pitchFamily="34" charset="0"/>
              </a:rPr>
              <a:t>: transhumance des éleveurs en </a:t>
            </a:r>
            <a:r>
              <a:rPr lang="fr-FR" altLang="fr-FR" sz="2800" dirty="0">
                <a:latin typeface="Arial" panose="020B0604020202020204" pitchFamily="34" charset="0"/>
                <a:cs typeface="Arial" panose="020B0604020202020204" pitchFamily="34" charset="0"/>
              </a:rPr>
              <a:t>provenance du </a:t>
            </a:r>
            <a:r>
              <a:rPr lang="fr-FR" altLang="fr-FR" sz="2800" dirty="0" smtClean="0">
                <a:latin typeface="Arial" panose="020B0604020202020204" pitchFamily="34" charset="0"/>
                <a:cs typeface="Arial" panose="020B0604020202020204" pitchFamily="34" charset="0"/>
              </a:rPr>
              <a:t>Septentrion camerounais</a:t>
            </a:r>
          </a:p>
          <a:p>
            <a:pPr algn="just"/>
            <a:endParaRPr lang="fr-FR" altLang="fr-FR" sz="2800" dirty="0">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q"/>
            </a:pPr>
            <a:r>
              <a:rPr lang="fr-FR" altLang="fr-FR" sz="2800" dirty="0">
                <a:latin typeface="Arial" panose="020B0604020202020204" pitchFamily="34" charset="0"/>
                <a:cs typeface="Arial" panose="020B0604020202020204" pitchFamily="34" charset="0"/>
              </a:rPr>
              <a:t>Nord-Est de la RCA: transhumance des éleveurs en provenance du </a:t>
            </a:r>
            <a:r>
              <a:rPr lang="fr-FR" altLang="fr-FR" sz="2800" dirty="0" smtClean="0">
                <a:latin typeface="Arial" panose="020B0604020202020204" pitchFamily="34" charset="0"/>
                <a:cs typeface="Arial" panose="020B0604020202020204" pitchFamily="34" charset="0"/>
              </a:rPr>
              <a:t>Tchad</a:t>
            </a:r>
          </a:p>
          <a:p>
            <a:pPr algn="just"/>
            <a:endParaRPr lang="fr-FR" altLang="fr-FR" sz="2800" dirty="0">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q"/>
            </a:pPr>
            <a:r>
              <a:rPr lang="fr-FR" altLang="fr-FR" sz="2800" dirty="0">
                <a:latin typeface="Arial" panose="020B0604020202020204" pitchFamily="34" charset="0"/>
                <a:cs typeface="Arial" panose="020B0604020202020204" pitchFamily="34" charset="0"/>
              </a:rPr>
              <a:t>Nord-Est de la RDC </a:t>
            </a:r>
            <a:r>
              <a:rPr lang="fr-FR" altLang="fr-FR" sz="2800" dirty="0" smtClean="0">
                <a:latin typeface="Arial" panose="020B0604020202020204" pitchFamily="34" charset="0"/>
                <a:cs typeface="Arial" panose="020B0604020202020204" pitchFamily="34" charset="0"/>
              </a:rPr>
              <a:t>: </a:t>
            </a:r>
            <a:r>
              <a:rPr lang="fr-FR" altLang="fr-FR" sz="2800" dirty="0">
                <a:latin typeface="Arial" panose="020B0604020202020204" pitchFamily="34" charset="0"/>
                <a:cs typeface="Arial" panose="020B0604020202020204" pitchFamily="34" charset="0"/>
              </a:rPr>
              <a:t>transhumance des éleveurs en provenance de la RCA </a:t>
            </a:r>
          </a:p>
        </p:txBody>
      </p:sp>
    </p:spTree>
    <p:extLst>
      <p:ext uri="{BB962C8B-B14F-4D97-AF65-F5344CB8AC3E}">
        <p14:creationId xmlns:p14="http://schemas.microsoft.com/office/powerpoint/2010/main" val="119272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914401" y="379562"/>
            <a:ext cx="3312544" cy="461665"/>
          </a:xfrm>
          <a:prstGeom prst="rect">
            <a:avLst/>
          </a:prstGeom>
          <a:solidFill>
            <a:schemeClr val="accent1"/>
          </a:solidFill>
        </p:spPr>
        <p:txBody>
          <a:bodyPr wrap="square" rtlCol="0">
            <a:spAutoFit/>
          </a:bodyPr>
          <a:lstStyle/>
          <a:p>
            <a:pPr marL="457200" indent="-457200">
              <a:buFont typeface="+mj-lt"/>
              <a:buAutoNum type="alphaUcPeriod" startAt="5"/>
            </a:pPr>
            <a:r>
              <a:rPr lang="fr-FR" sz="2400" b="1" dirty="0" smtClean="0"/>
              <a:t>ACTEURS IMPLIQUES</a:t>
            </a:r>
            <a:endParaRPr lang="fr-FR" sz="2400" b="1" dirty="0"/>
          </a:p>
        </p:txBody>
      </p:sp>
      <p:sp>
        <p:nvSpPr>
          <p:cNvPr id="4" name="Rectangle 3"/>
          <p:cNvSpPr/>
          <p:nvPr/>
        </p:nvSpPr>
        <p:spPr>
          <a:xfrm>
            <a:off x="0" y="1164134"/>
            <a:ext cx="11940988" cy="5693866"/>
          </a:xfrm>
          <a:prstGeom prst="rect">
            <a:avLst/>
          </a:prstGeom>
        </p:spPr>
        <p:txBody>
          <a:bodyPr wrap="square">
            <a:spAutoFit/>
          </a:bodyPr>
          <a:lstStyle/>
          <a:p>
            <a:pPr marL="457200" indent="-457200">
              <a:buFont typeface="Wingdings" panose="05000000000000000000" pitchFamily="2" charset="2"/>
              <a:buChar char="q"/>
            </a:pPr>
            <a:r>
              <a:rPr lang="fr-FR" altLang="fr-FR" sz="2800" dirty="0">
                <a:latin typeface="Arial" panose="020B0604020202020204" pitchFamily="34" charset="0"/>
                <a:cs typeface="Arial" panose="020B0604020202020204" pitchFamily="34" charset="0"/>
              </a:rPr>
              <a:t>Les Agriculteurs, les éleveurs et leurs communautés (ethniques) et associations </a:t>
            </a:r>
            <a:r>
              <a:rPr lang="fr-FR" altLang="fr-FR" sz="2800" dirty="0" smtClean="0">
                <a:latin typeface="Arial" panose="020B0604020202020204" pitchFamily="34" charset="0"/>
                <a:cs typeface="Arial" panose="020B0604020202020204" pitchFamily="34" charset="0"/>
              </a:rPr>
              <a:t>respectives</a:t>
            </a:r>
          </a:p>
          <a:p>
            <a:endParaRPr lang="fr-FR" altLang="fr-FR" sz="2800"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q"/>
            </a:pPr>
            <a:r>
              <a:rPr lang="fr-FR" altLang="fr-FR" sz="2800" dirty="0">
                <a:latin typeface="Arial" panose="020B0604020202020204" pitchFamily="34" charset="0"/>
                <a:cs typeface="Arial" panose="020B0604020202020204" pitchFamily="34" charset="0"/>
              </a:rPr>
              <a:t>Les gouvernements des Etats concernés (autorités civiles et forces de défense et de sécurité</a:t>
            </a:r>
            <a:r>
              <a:rPr lang="fr-FR" altLang="fr-FR" sz="2800" dirty="0" smtClean="0">
                <a:latin typeface="Arial" panose="020B0604020202020204" pitchFamily="34" charset="0"/>
                <a:cs typeface="Arial" panose="020B0604020202020204" pitchFamily="34" charset="0"/>
              </a:rPr>
              <a:t>)</a:t>
            </a:r>
          </a:p>
          <a:p>
            <a:endParaRPr lang="fr-FR" altLang="fr-FR" sz="2800"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q"/>
            </a:pPr>
            <a:r>
              <a:rPr lang="fr-FR" altLang="fr-FR" sz="2800" dirty="0">
                <a:latin typeface="Arial" panose="020B0604020202020204" pitchFamily="34" charset="0"/>
                <a:cs typeface="Arial" panose="020B0604020202020204" pitchFamily="34" charset="0"/>
              </a:rPr>
              <a:t>Les autorités traditionnelles et </a:t>
            </a:r>
            <a:r>
              <a:rPr lang="fr-FR" altLang="fr-FR" sz="2800" dirty="0" smtClean="0">
                <a:latin typeface="Arial" panose="020B0604020202020204" pitchFamily="34" charset="0"/>
                <a:cs typeface="Arial" panose="020B0604020202020204" pitchFamily="34" charset="0"/>
              </a:rPr>
              <a:t>religieuses</a:t>
            </a:r>
          </a:p>
          <a:p>
            <a:endParaRPr lang="fr-FR" altLang="fr-FR" sz="2800"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q"/>
            </a:pPr>
            <a:r>
              <a:rPr lang="fr-FR" altLang="fr-FR" sz="2800" dirty="0">
                <a:latin typeface="Arial" panose="020B0604020202020204" pitchFamily="34" charset="0"/>
                <a:cs typeface="Arial" panose="020B0604020202020204" pitchFamily="34" charset="0"/>
              </a:rPr>
              <a:t>Les ONG locales et </a:t>
            </a:r>
            <a:r>
              <a:rPr lang="fr-FR" altLang="fr-FR" sz="2800" dirty="0" smtClean="0">
                <a:latin typeface="Arial" panose="020B0604020202020204" pitchFamily="34" charset="0"/>
                <a:cs typeface="Arial" panose="020B0604020202020204" pitchFamily="34" charset="0"/>
              </a:rPr>
              <a:t>étrangères</a:t>
            </a:r>
          </a:p>
          <a:p>
            <a:endParaRPr lang="fr-FR" altLang="fr-FR" sz="2800"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q"/>
            </a:pPr>
            <a:r>
              <a:rPr lang="fr-FR" altLang="fr-FR" sz="2800" dirty="0">
                <a:latin typeface="Arial" panose="020B0604020202020204" pitchFamily="34" charset="0"/>
                <a:cs typeface="Arial" panose="020B0604020202020204" pitchFamily="34" charset="0"/>
              </a:rPr>
              <a:t>Les partenaires au développement (ex. : </a:t>
            </a:r>
            <a:r>
              <a:rPr lang="fr-FR" altLang="fr-FR" sz="2800" dirty="0" smtClean="0">
                <a:latin typeface="Arial" panose="020B0604020202020204" pitchFamily="34" charset="0"/>
                <a:cs typeface="Arial" panose="020B0604020202020204" pitchFamily="34" charset="0"/>
              </a:rPr>
              <a:t>la FAO, l’AFD, l’UE,BAD, BM) </a:t>
            </a:r>
          </a:p>
          <a:p>
            <a:endParaRPr lang="fr-FR" altLang="fr-FR" sz="2800"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q"/>
            </a:pPr>
            <a:r>
              <a:rPr lang="fr-FR" altLang="fr-FR" sz="2800" dirty="0">
                <a:latin typeface="Arial" panose="020B0604020202020204" pitchFamily="34" charset="0"/>
                <a:cs typeface="Arial" panose="020B0604020202020204" pitchFamily="34" charset="0"/>
              </a:rPr>
              <a:t>Les Groupes armés</a:t>
            </a:r>
          </a:p>
        </p:txBody>
      </p:sp>
    </p:spTree>
    <p:extLst>
      <p:ext uri="{BB962C8B-B14F-4D97-AF65-F5344CB8AC3E}">
        <p14:creationId xmlns:p14="http://schemas.microsoft.com/office/powerpoint/2010/main" val="1782143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 calcmode="lin" valueType="num">
                                      <p:cBhvr additive="base">
                                        <p:cTn id="37" dur="500" fill="hold"/>
                                        <p:tgtEl>
                                          <p:spTgt spid="4">
                                            <p:txEl>
                                              <p:pRg st="8" end="8"/>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4">
                                            <p:txEl>
                                              <p:pRg st="10" end="10"/>
                                            </p:txEl>
                                          </p:spTgt>
                                        </p:tgtEl>
                                        <p:attrNameLst>
                                          <p:attrName>style.visibility</p:attrName>
                                        </p:attrNameLst>
                                      </p:cBhvr>
                                      <p:to>
                                        <p:strVal val="visible"/>
                                      </p:to>
                                    </p:set>
                                    <p:anim calcmode="lin" valueType="num">
                                      <p:cBhvr additive="base">
                                        <p:cTn id="43" dur="500" fill="hold"/>
                                        <p:tgtEl>
                                          <p:spTgt spid="4">
                                            <p:txEl>
                                              <p:pRg st="10" end="1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207035" y="168728"/>
            <a:ext cx="11749176" cy="1077218"/>
          </a:xfrm>
          <a:prstGeom prst="rect">
            <a:avLst/>
          </a:prstGeom>
          <a:solidFill>
            <a:srgbClr val="FFFF00"/>
          </a:solidFill>
        </p:spPr>
        <p:txBody>
          <a:bodyPr wrap="square">
            <a:spAutoFit/>
          </a:bodyPr>
          <a:lstStyle/>
          <a:p>
            <a:pPr marL="514350" indent="-514350" algn="ctr">
              <a:buFont typeface="+mj-lt"/>
              <a:buAutoNum type="romanUcPeriod" startAt="3"/>
            </a:pPr>
            <a:r>
              <a:rPr lang="fr-FR" sz="3200" b="1" dirty="0"/>
              <a:t>STRATEGIES DE LA CEEAC POUR LA RESOLUTION DES CONFLITS LIES AU PASTORALISME</a:t>
            </a:r>
          </a:p>
        </p:txBody>
      </p:sp>
      <p:sp>
        <p:nvSpPr>
          <p:cNvPr id="7" name="ZoneTexte 6"/>
          <p:cNvSpPr txBox="1"/>
          <p:nvPr/>
        </p:nvSpPr>
        <p:spPr>
          <a:xfrm>
            <a:off x="1604514" y="1511065"/>
            <a:ext cx="7435970" cy="646331"/>
          </a:xfrm>
          <a:prstGeom prst="rect">
            <a:avLst/>
          </a:prstGeom>
          <a:noFill/>
        </p:spPr>
        <p:txBody>
          <a:bodyPr wrap="square" rtlCol="0">
            <a:spAutoFit/>
          </a:bodyPr>
          <a:lstStyle/>
          <a:p>
            <a:pPr marL="457200" indent="-457200">
              <a:buFont typeface="Wingdings" panose="05000000000000000000" pitchFamily="2" charset="2"/>
              <a:buChar char="q"/>
            </a:pPr>
            <a:r>
              <a:rPr lang="fr-FR" sz="3600" b="1" dirty="0" smtClean="0"/>
              <a:t>Vision de la CEEAC à l’horizon 2015</a:t>
            </a:r>
            <a:endParaRPr lang="fr-FR" sz="3600" b="1" dirty="0"/>
          </a:p>
        </p:txBody>
      </p:sp>
      <p:sp>
        <p:nvSpPr>
          <p:cNvPr id="9" name="ZoneTexte 8"/>
          <p:cNvSpPr txBox="1"/>
          <p:nvPr/>
        </p:nvSpPr>
        <p:spPr>
          <a:xfrm>
            <a:off x="534838" y="2157396"/>
            <a:ext cx="11093570" cy="2585323"/>
          </a:xfrm>
          <a:prstGeom prst="rect">
            <a:avLst/>
          </a:prstGeom>
          <a:noFill/>
        </p:spPr>
        <p:txBody>
          <a:bodyPr wrap="square" rtlCol="0">
            <a:spAutoFit/>
          </a:bodyPr>
          <a:lstStyle/>
          <a:p>
            <a:r>
              <a:rPr lang="fr-FR" dirty="0"/>
              <a:t> </a:t>
            </a:r>
            <a:r>
              <a:rPr lang="fr-FR" sz="3600" i="1" dirty="0"/>
              <a:t>« Faire de la CEEAC un espace de paix, de prospérité, de solidarité ; un espace économique et politique unifié pour un développement équilibré et auto entretenu et où chaque citoyen circule librement ».</a:t>
            </a:r>
          </a:p>
          <a:p>
            <a:endParaRPr lang="fr-FR" dirty="0"/>
          </a:p>
        </p:txBody>
      </p:sp>
      <p:sp>
        <p:nvSpPr>
          <p:cNvPr id="10" name="ZoneTexte 9"/>
          <p:cNvSpPr txBox="1"/>
          <p:nvPr/>
        </p:nvSpPr>
        <p:spPr>
          <a:xfrm>
            <a:off x="534838" y="4742719"/>
            <a:ext cx="9014604" cy="2062103"/>
          </a:xfrm>
          <a:prstGeom prst="rect">
            <a:avLst/>
          </a:prstGeom>
          <a:noFill/>
        </p:spPr>
        <p:txBody>
          <a:bodyPr wrap="square" rtlCol="0">
            <a:spAutoFit/>
          </a:bodyPr>
          <a:lstStyle/>
          <a:p>
            <a:r>
              <a:rPr lang="fr-FR" sz="3200" dirty="0" smtClean="0"/>
              <a:t>Cette vision se conforme à :</a:t>
            </a:r>
          </a:p>
          <a:p>
            <a:endParaRPr lang="fr-FR" sz="3200" dirty="0" smtClean="0"/>
          </a:p>
          <a:p>
            <a:pPr marL="457200" indent="-457200">
              <a:buFont typeface="Wingdings" panose="05000000000000000000" pitchFamily="2" charset="2"/>
              <a:buChar char="q"/>
            </a:pPr>
            <a:r>
              <a:rPr lang="fr-FR" sz="3200" dirty="0" smtClean="0"/>
              <a:t>l’agenda 2030 du Système des Nations Unies et</a:t>
            </a:r>
          </a:p>
          <a:p>
            <a:pPr marL="457200" indent="-457200">
              <a:buFont typeface="Wingdings" panose="05000000000000000000" pitchFamily="2" charset="2"/>
              <a:buChar char="q"/>
            </a:pPr>
            <a:r>
              <a:rPr lang="fr-FR" sz="3200" dirty="0" smtClean="0"/>
              <a:t>L’agenda 2063 de l’Union africaine</a:t>
            </a:r>
            <a:endParaRPr lang="fr-FR" sz="3200" dirty="0"/>
          </a:p>
        </p:txBody>
      </p:sp>
    </p:spTree>
    <p:extLst>
      <p:ext uri="{BB962C8B-B14F-4D97-AF65-F5344CB8AC3E}">
        <p14:creationId xmlns:p14="http://schemas.microsoft.com/office/powerpoint/2010/main" val="1602189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par>
                          <p:cTn id="21" fill="hold">
                            <p:stCondLst>
                              <p:cond delay="2000"/>
                            </p:stCondLst>
                            <p:childTnLst>
                              <p:par>
                                <p:cTn id="22" presetID="2" presetClass="entr" presetSubtype="8"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0-#ppt_w/2"/>
                                          </p:val>
                                        </p:tav>
                                        <p:tav tm="100000">
                                          <p:val>
                                            <p:strVal val="#ppt_x"/>
                                          </p:val>
                                        </p:tav>
                                      </p:tavLst>
                                    </p:anim>
                                    <p:anim calcmode="lin" valueType="num">
                                      <p:cBhvr additive="base">
                                        <p:cTn id="25"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1000" fill="hold"/>
                                        <p:tgtEl>
                                          <p:spTgt spid="9"/>
                                        </p:tgtEl>
                                        <p:attrNameLst>
                                          <p:attrName>ppt_w</p:attrName>
                                        </p:attrNameLst>
                                      </p:cBhvr>
                                      <p:tavLst>
                                        <p:tav tm="0">
                                          <p:val>
                                            <p:fltVal val="0"/>
                                          </p:val>
                                        </p:tav>
                                        <p:tav tm="100000">
                                          <p:val>
                                            <p:strVal val="#ppt_w"/>
                                          </p:val>
                                        </p:tav>
                                      </p:tavLst>
                                    </p:anim>
                                    <p:anim calcmode="lin" valueType="num">
                                      <p:cBhvr>
                                        <p:cTn id="31" dur="1000" fill="hold"/>
                                        <p:tgtEl>
                                          <p:spTgt spid="9"/>
                                        </p:tgtEl>
                                        <p:attrNameLst>
                                          <p:attrName>ppt_h</p:attrName>
                                        </p:attrNameLst>
                                      </p:cBhvr>
                                      <p:tavLst>
                                        <p:tav tm="0">
                                          <p:val>
                                            <p:fltVal val="0"/>
                                          </p:val>
                                        </p:tav>
                                        <p:tav tm="100000">
                                          <p:val>
                                            <p:strVal val="#ppt_h"/>
                                          </p:val>
                                        </p:tav>
                                      </p:tavLst>
                                    </p:anim>
                                    <p:anim calcmode="lin" valueType="num">
                                      <p:cBhvr>
                                        <p:cTn id="32" dur="1000" fill="hold"/>
                                        <p:tgtEl>
                                          <p:spTgt spid="9"/>
                                        </p:tgtEl>
                                        <p:attrNameLst>
                                          <p:attrName>style.rotation</p:attrName>
                                        </p:attrNameLst>
                                      </p:cBhvr>
                                      <p:tavLst>
                                        <p:tav tm="0">
                                          <p:val>
                                            <p:fltVal val="90"/>
                                          </p:val>
                                        </p:tav>
                                        <p:tav tm="100000">
                                          <p:val>
                                            <p:fltVal val="0"/>
                                          </p:val>
                                        </p:tav>
                                      </p:tavLst>
                                    </p:anim>
                                    <p:animEffect transition="in" filter="fade">
                                      <p:cBhvr>
                                        <p:cTn id="33" dur="10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nodeType="clickEffect">
                                  <p:stCondLst>
                                    <p:cond delay="0"/>
                                  </p:stCondLst>
                                  <p:childTnLst>
                                    <p:set>
                                      <p:cBhvr>
                                        <p:cTn id="37" dur="1" fill="hold">
                                          <p:stCondLst>
                                            <p:cond delay="0"/>
                                          </p:stCondLst>
                                        </p:cTn>
                                        <p:tgtEl>
                                          <p:spTgt spid="10">
                                            <p:txEl>
                                              <p:pRg st="0" end="0"/>
                                            </p:txEl>
                                          </p:spTgt>
                                        </p:tgtEl>
                                        <p:attrNameLst>
                                          <p:attrName>style.visibility</p:attrName>
                                        </p:attrNameLst>
                                      </p:cBhvr>
                                      <p:to>
                                        <p:strVal val="visible"/>
                                      </p:to>
                                    </p:set>
                                    <p:anim calcmode="lin" valueType="num">
                                      <p:cBhvr additive="base">
                                        <p:cTn id="38"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nodeType="clickEffect">
                                  <p:stCondLst>
                                    <p:cond delay="0"/>
                                  </p:stCondLst>
                                  <p:childTnLst>
                                    <p:set>
                                      <p:cBhvr>
                                        <p:cTn id="43" dur="1" fill="hold">
                                          <p:stCondLst>
                                            <p:cond delay="0"/>
                                          </p:stCondLst>
                                        </p:cTn>
                                        <p:tgtEl>
                                          <p:spTgt spid="10">
                                            <p:txEl>
                                              <p:pRg st="2" end="2"/>
                                            </p:txEl>
                                          </p:spTgt>
                                        </p:tgtEl>
                                        <p:attrNameLst>
                                          <p:attrName>style.visibility</p:attrName>
                                        </p:attrNameLst>
                                      </p:cBhvr>
                                      <p:to>
                                        <p:strVal val="visible"/>
                                      </p:to>
                                    </p:set>
                                    <p:anim calcmode="lin" valueType="num">
                                      <p:cBhvr additive="base">
                                        <p:cTn id="44" dur="500" fill="hold"/>
                                        <p:tgtEl>
                                          <p:spTgt spid="10">
                                            <p:txEl>
                                              <p:pRg st="2" end="2"/>
                                            </p:txEl>
                                          </p:spTgt>
                                        </p:tgtEl>
                                        <p:attrNameLst>
                                          <p:attrName>ppt_x</p:attrName>
                                        </p:attrNameLst>
                                      </p:cBhvr>
                                      <p:tavLst>
                                        <p:tav tm="0">
                                          <p:val>
                                            <p:strVal val="0-#ppt_w/2"/>
                                          </p:val>
                                        </p:tav>
                                        <p:tav tm="100000">
                                          <p:val>
                                            <p:strVal val="#ppt_x"/>
                                          </p:val>
                                        </p:tav>
                                      </p:tavLst>
                                    </p:anim>
                                    <p:anim calcmode="lin" valueType="num">
                                      <p:cBhvr additive="base">
                                        <p:cTn id="45" dur="500" fill="hold"/>
                                        <p:tgtEl>
                                          <p:spTgt spid="1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8" fill="hold" nodeType="clickEffect">
                                  <p:stCondLst>
                                    <p:cond delay="0"/>
                                  </p:stCondLst>
                                  <p:childTnLst>
                                    <p:set>
                                      <p:cBhvr>
                                        <p:cTn id="49" dur="1" fill="hold">
                                          <p:stCondLst>
                                            <p:cond delay="0"/>
                                          </p:stCondLst>
                                        </p:cTn>
                                        <p:tgtEl>
                                          <p:spTgt spid="10">
                                            <p:txEl>
                                              <p:pRg st="3" end="3"/>
                                            </p:txEl>
                                          </p:spTgt>
                                        </p:tgtEl>
                                        <p:attrNameLst>
                                          <p:attrName>style.visibility</p:attrName>
                                        </p:attrNameLst>
                                      </p:cBhvr>
                                      <p:to>
                                        <p:strVal val="visible"/>
                                      </p:to>
                                    </p:set>
                                    <p:anim calcmode="lin" valueType="num">
                                      <p:cBhvr additive="base">
                                        <p:cTn id="50" dur="500" fill="hold"/>
                                        <p:tgtEl>
                                          <p:spTgt spid="10">
                                            <p:txEl>
                                              <p:pRg st="3" end="3"/>
                                            </p:txEl>
                                          </p:spTgt>
                                        </p:tgtEl>
                                        <p:attrNameLst>
                                          <p:attrName>ppt_x</p:attrName>
                                        </p:attrNameLst>
                                      </p:cBhvr>
                                      <p:tavLst>
                                        <p:tav tm="0">
                                          <p:val>
                                            <p:strVal val="0-#ppt_w/2"/>
                                          </p:val>
                                        </p:tav>
                                        <p:tav tm="100000">
                                          <p:val>
                                            <p:strVal val="#ppt_x"/>
                                          </p:val>
                                        </p:tav>
                                      </p:tavLst>
                                    </p:anim>
                                    <p:anim calcmode="lin" valueType="num">
                                      <p:cBhvr additive="base">
                                        <p:cTn id="51" dur="500" fill="hold"/>
                                        <p:tgtEl>
                                          <p:spTgt spid="10">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534837" y="1062794"/>
            <a:ext cx="11007305" cy="2554545"/>
          </a:xfrm>
          <a:prstGeom prst="rect">
            <a:avLst/>
          </a:prstGeom>
          <a:noFill/>
        </p:spPr>
        <p:txBody>
          <a:bodyPr wrap="square" rtlCol="0">
            <a:spAutoFit/>
          </a:bodyPr>
          <a:lstStyle/>
          <a:p>
            <a:r>
              <a:rPr lang="fr-FR" sz="3200" dirty="0" smtClean="0"/>
              <a:t>Au niveau du Service de l’Agriculture du Département Intégration Physique Economique et Monétaire (DIPEM), la CEEAC met en œuvre les engagements des Chefs d’Etat de l’Union africaine pris à Maputo et à Malabo respectivement en 2003 et 2014 dans le cadre du PDDAA.</a:t>
            </a:r>
            <a:endParaRPr lang="fr-FR" sz="3200" dirty="0"/>
          </a:p>
        </p:txBody>
      </p:sp>
      <p:sp>
        <p:nvSpPr>
          <p:cNvPr id="4" name="ZoneTexte 3"/>
          <p:cNvSpPr txBox="1"/>
          <p:nvPr/>
        </p:nvSpPr>
        <p:spPr>
          <a:xfrm>
            <a:off x="534837" y="3617339"/>
            <a:ext cx="11007305" cy="3046988"/>
          </a:xfrm>
          <a:prstGeom prst="rect">
            <a:avLst/>
          </a:prstGeom>
          <a:noFill/>
        </p:spPr>
        <p:txBody>
          <a:bodyPr wrap="square" rtlCol="0">
            <a:spAutoFit/>
          </a:bodyPr>
          <a:lstStyle/>
          <a:p>
            <a:r>
              <a:rPr lang="fr-FR" sz="3200" dirty="0" smtClean="0"/>
              <a:t>A la suite de ce processus, la CEEAC dispose aujourd’hui d’une Politique Agricole Commune qui se décline par la mise en œuvre du PRIASAN (Programme Régional d’Investissement Agricole pour la Sécurité Alimentaire et Nutritionnelle). La CEEAC a également mis en place le CRAAN (Conseil Régional pour l’Agriculture, l’Alimentation et la Nutrition)</a:t>
            </a:r>
            <a:endParaRPr lang="fr-FR" sz="3200" dirty="0"/>
          </a:p>
        </p:txBody>
      </p:sp>
      <p:sp>
        <p:nvSpPr>
          <p:cNvPr id="5" name="ZoneTexte 4"/>
          <p:cNvSpPr txBox="1"/>
          <p:nvPr/>
        </p:nvSpPr>
        <p:spPr>
          <a:xfrm>
            <a:off x="1052423" y="345056"/>
            <a:ext cx="5624422" cy="461665"/>
          </a:xfrm>
          <a:prstGeom prst="rect">
            <a:avLst/>
          </a:prstGeom>
          <a:solidFill>
            <a:schemeClr val="accent1"/>
          </a:solidFill>
        </p:spPr>
        <p:txBody>
          <a:bodyPr wrap="square" rtlCol="0">
            <a:spAutoFit/>
          </a:bodyPr>
          <a:lstStyle/>
          <a:p>
            <a:pPr marL="457200" indent="-457200">
              <a:buFont typeface="+mj-lt"/>
              <a:buAutoNum type="alphaUcPeriod"/>
            </a:pPr>
            <a:r>
              <a:rPr lang="fr-FR" sz="2400" b="1" dirty="0" smtClean="0"/>
              <a:t>MISE EN ŒUVRE AU NIVEAU DU DIPEM</a:t>
            </a:r>
            <a:endParaRPr lang="fr-FR" sz="2400" b="1" dirty="0"/>
          </a:p>
        </p:txBody>
      </p:sp>
    </p:spTree>
    <p:extLst>
      <p:ext uri="{BB962C8B-B14F-4D97-AF65-F5344CB8AC3E}">
        <p14:creationId xmlns:p14="http://schemas.microsoft.com/office/powerpoint/2010/main" val="94133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RÃ©sultat de recherche d'images pour &quot;the future of african livestock 2050&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7042" y="2639682"/>
            <a:ext cx="5269042" cy="3837317"/>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226092" y="0"/>
            <a:ext cx="11589991" cy="2308324"/>
          </a:xfrm>
          <a:prstGeom prst="rect">
            <a:avLst/>
          </a:prstGeom>
          <a:noFill/>
        </p:spPr>
        <p:txBody>
          <a:bodyPr wrap="square" rtlCol="0">
            <a:spAutoFit/>
          </a:bodyPr>
          <a:lstStyle/>
          <a:p>
            <a:pPr algn="just"/>
            <a:r>
              <a:rPr lang="fr-FR" sz="3600" dirty="0" smtClean="0"/>
              <a:t>Dans le domaine de l’élevage, la CEEAC est partie prenante de stratégie de développement de ce secteur formulée au niveau de l’UA – BIRA et de sa nouvelle vision (ASL 2050) élaborée avec l’expertise de la FAO</a:t>
            </a:r>
            <a:endParaRPr lang="fr-FR" sz="3600" dirty="0"/>
          </a:p>
        </p:txBody>
      </p:sp>
      <p:pic>
        <p:nvPicPr>
          <p:cNvPr id="1026" name="Picture 2" descr="RÃ©sultat de recherche d'images pour &quot;livestock development strategy for africa&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 y="2467154"/>
            <a:ext cx="5261395" cy="4009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1299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1" presetClass="entr" presetSubtype="0" fill="hold" nodeType="afterEffect">
                                  <p:stCondLst>
                                    <p:cond delay="0"/>
                                  </p:stCondLst>
                                  <p:childTnLst>
                                    <p:set>
                                      <p:cBhvr>
                                        <p:cTn id="11" dur="1" fill="hold">
                                          <p:stCondLst>
                                            <p:cond delay="0"/>
                                          </p:stCondLst>
                                        </p:cTn>
                                        <p:tgtEl>
                                          <p:spTgt spid="2052"/>
                                        </p:tgtEl>
                                        <p:attrNameLst>
                                          <p:attrName>style.visibility</p:attrName>
                                        </p:attrNameLst>
                                      </p:cBhvr>
                                      <p:to>
                                        <p:strVal val="visible"/>
                                      </p:to>
                                    </p:set>
                                    <p:anim calcmode="lin" valueType="num">
                                      <p:cBhvr>
                                        <p:cTn id="12" dur="1000" fill="hold"/>
                                        <p:tgtEl>
                                          <p:spTgt spid="2052"/>
                                        </p:tgtEl>
                                        <p:attrNameLst>
                                          <p:attrName>ppt_w</p:attrName>
                                        </p:attrNameLst>
                                      </p:cBhvr>
                                      <p:tavLst>
                                        <p:tav tm="0">
                                          <p:val>
                                            <p:fltVal val="0"/>
                                          </p:val>
                                        </p:tav>
                                        <p:tav tm="100000">
                                          <p:val>
                                            <p:strVal val="#ppt_w"/>
                                          </p:val>
                                        </p:tav>
                                      </p:tavLst>
                                    </p:anim>
                                    <p:anim calcmode="lin" valueType="num">
                                      <p:cBhvr>
                                        <p:cTn id="13" dur="1000" fill="hold"/>
                                        <p:tgtEl>
                                          <p:spTgt spid="2052"/>
                                        </p:tgtEl>
                                        <p:attrNameLst>
                                          <p:attrName>ppt_h</p:attrName>
                                        </p:attrNameLst>
                                      </p:cBhvr>
                                      <p:tavLst>
                                        <p:tav tm="0">
                                          <p:val>
                                            <p:fltVal val="0"/>
                                          </p:val>
                                        </p:tav>
                                        <p:tav tm="100000">
                                          <p:val>
                                            <p:strVal val="#ppt_h"/>
                                          </p:val>
                                        </p:tav>
                                      </p:tavLst>
                                    </p:anim>
                                    <p:anim calcmode="lin" valueType="num">
                                      <p:cBhvr>
                                        <p:cTn id="14" dur="1000" fill="hold"/>
                                        <p:tgtEl>
                                          <p:spTgt spid="2052"/>
                                        </p:tgtEl>
                                        <p:attrNameLst>
                                          <p:attrName>style.rotation</p:attrName>
                                        </p:attrNameLst>
                                      </p:cBhvr>
                                      <p:tavLst>
                                        <p:tav tm="0">
                                          <p:val>
                                            <p:fltVal val="90"/>
                                          </p:val>
                                        </p:tav>
                                        <p:tav tm="100000">
                                          <p:val>
                                            <p:fltVal val="0"/>
                                          </p:val>
                                        </p:tav>
                                      </p:tavLst>
                                    </p:anim>
                                    <p:animEffect transition="in" filter="fade">
                                      <p:cBhvr>
                                        <p:cTn id="15" dur="1000"/>
                                        <p:tgtEl>
                                          <p:spTgt spid="2052"/>
                                        </p:tgtEl>
                                      </p:cBhvr>
                                    </p:animEffect>
                                  </p:childTnLst>
                                </p:cTn>
                              </p:par>
                              <p:par>
                                <p:cTn id="16" presetID="31" presetClass="entr" presetSubtype="0" fill="hold" nodeType="withEffect">
                                  <p:stCondLst>
                                    <p:cond delay="0"/>
                                  </p:stCondLst>
                                  <p:childTnLst>
                                    <p:set>
                                      <p:cBhvr>
                                        <p:cTn id="17" dur="1" fill="hold">
                                          <p:stCondLst>
                                            <p:cond delay="0"/>
                                          </p:stCondLst>
                                        </p:cTn>
                                        <p:tgtEl>
                                          <p:spTgt spid="1026"/>
                                        </p:tgtEl>
                                        <p:attrNameLst>
                                          <p:attrName>style.visibility</p:attrName>
                                        </p:attrNameLst>
                                      </p:cBhvr>
                                      <p:to>
                                        <p:strVal val="visible"/>
                                      </p:to>
                                    </p:set>
                                    <p:anim calcmode="lin" valueType="num">
                                      <p:cBhvr>
                                        <p:cTn id="18" dur="1000" fill="hold"/>
                                        <p:tgtEl>
                                          <p:spTgt spid="1026"/>
                                        </p:tgtEl>
                                        <p:attrNameLst>
                                          <p:attrName>ppt_w</p:attrName>
                                        </p:attrNameLst>
                                      </p:cBhvr>
                                      <p:tavLst>
                                        <p:tav tm="0">
                                          <p:val>
                                            <p:fltVal val="0"/>
                                          </p:val>
                                        </p:tav>
                                        <p:tav tm="100000">
                                          <p:val>
                                            <p:strVal val="#ppt_w"/>
                                          </p:val>
                                        </p:tav>
                                      </p:tavLst>
                                    </p:anim>
                                    <p:anim calcmode="lin" valueType="num">
                                      <p:cBhvr>
                                        <p:cTn id="19" dur="1000" fill="hold"/>
                                        <p:tgtEl>
                                          <p:spTgt spid="1026"/>
                                        </p:tgtEl>
                                        <p:attrNameLst>
                                          <p:attrName>ppt_h</p:attrName>
                                        </p:attrNameLst>
                                      </p:cBhvr>
                                      <p:tavLst>
                                        <p:tav tm="0">
                                          <p:val>
                                            <p:fltVal val="0"/>
                                          </p:val>
                                        </p:tav>
                                        <p:tav tm="100000">
                                          <p:val>
                                            <p:strVal val="#ppt_h"/>
                                          </p:val>
                                        </p:tav>
                                      </p:tavLst>
                                    </p:anim>
                                    <p:anim calcmode="lin" valueType="num">
                                      <p:cBhvr>
                                        <p:cTn id="20" dur="1000" fill="hold"/>
                                        <p:tgtEl>
                                          <p:spTgt spid="1026"/>
                                        </p:tgtEl>
                                        <p:attrNameLst>
                                          <p:attrName>style.rotation</p:attrName>
                                        </p:attrNameLst>
                                      </p:cBhvr>
                                      <p:tavLst>
                                        <p:tav tm="0">
                                          <p:val>
                                            <p:fltVal val="90"/>
                                          </p:val>
                                        </p:tav>
                                        <p:tav tm="100000">
                                          <p:val>
                                            <p:fltVal val="0"/>
                                          </p:val>
                                        </p:tav>
                                      </p:tavLst>
                                    </p:anim>
                                    <p:animEffect transition="in" filter="fade">
                                      <p:cBhvr>
                                        <p:cTn id="21"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ésultat d’images pour processus pvs de l'oi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794" y="1846053"/>
            <a:ext cx="10489721" cy="4537494"/>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793629" y="224287"/>
            <a:ext cx="10990053" cy="1077218"/>
          </a:xfrm>
          <a:prstGeom prst="rect">
            <a:avLst/>
          </a:prstGeom>
          <a:noFill/>
        </p:spPr>
        <p:txBody>
          <a:bodyPr wrap="square" rtlCol="0">
            <a:spAutoFit/>
          </a:bodyPr>
          <a:lstStyle/>
          <a:p>
            <a:r>
              <a:rPr lang="fr-FR" sz="3200" b="1" dirty="0" smtClean="0"/>
              <a:t>La CEEAC appuie également ses Etats membres dans le cadre de la mise en œuvre du processus PVS sous la conduite de l’OIE</a:t>
            </a:r>
            <a:endParaRPr lang="fr-FR" sz="3200" b="1" dirty="0"/>
          </a:p>
        </p:txBody>
      </p:sp>
    </p:spTree>
    <p:extLst>
      <p:ext uri="{BB962C8B-B14F-4D97-AF65-F5344CB8AC3E}">
        <p14:creationId xmlns:p14="http://schemas.microsoft.com/office/powerpoint/2010/main" val="1949448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000663" y="310551"/>
            <a:ext cx="5710687" cy="461665"/>
          </a:xfrm>
          <a:prstGeom prst="rect">
            <a:avLst/>
          </a:prstGeom>
          <a:solidFill>
            <a:schemeClr val="accent1"/>
          </a:solidFill>
        </p:spPr>
        <p:txBody>
          <a:bodyPr wrap="square" rtlCol="0">
            <a:spAutoFit/>
          </a:bodyPr>
          <a:lstStyle/>
          <a:p>
            <a:pPr marL="457200" indent="-457200">
              <a:buFont typeface="+mj-lt"/>
              <a:buAutoNum type="alphaUcPeriod" startAt="2"/>
            </a:pPr>
            <a:r>
              <a:rPr lang="fr-FR" sz="2400" b="1" dirty="0" smtClean="0"/>
              <a:t>MISE EN ŒUVRE AU NIVEAU DU DIHPSS</a:t>
            </a:r>
            <a:endParaRPr lang="fr-FR" sz="2400" b="1" dirty="0"/>
          </a:p>
        </p:txBody>
      </p:sp>
      <p:sp>
        <p:nvSpPr>
          <p:cNvPr id="3" name="Rectangle 2"/>
          <p:cNvSpPr/>
          <p:nvPr/>
        </p:nvSpPr>
        <p:spPr>
          <a:xfrm>
            <a:off x="785509" y="1047426"/>
            <a:ext cx="10506975" cy="5509200"/>
          </a:xfrm>
          <a:prstGeom prst="rect">
            <a:avLst/>
          </a:prstGeom>
        </p:spPr>
        <p:txBody>
          <a:bodyPr wrap="square">
            <a:spAutoFit/>
          </a:bodyPr>
          <a:lstStyle/>
          <a:p>
            <a:r>
              <a:rPr lang="fr-FR" sz="3200" dirty="0"/>
              <a:t>Le Protocole sur le Conseil de Paix et de Sécurité en Afrique centrale (COPAX,) né de la décision des Chefs d’Etat et de Gouvernement lors de leur sommet du 25 janvier 1999. </a:t>
            </a:r>
          </a:p>
          <a:p>
            <a:endParaRPr lang="fr-FR" sz="3200" dirty="0"/>
          </a:p>
          <a:p>
            <a:r>
              <a:rPr lang="fr-FR" sz="3200" dirty="0"/>
              <a:t>Il a pour mission  de prévenir, de résoudre les conflits, de mener les actions nécessaires contribuant à la promotion, à la préservation et à la consolidation de la paix et de la sécurité. </a:t>
            </a:r>
            <a:r>
              <a:rPr lang="fr-FR" sz="3200" dirty="0" smtClean="0"/>
              <a:t> </a:t>
            </a:r>
            <a:endParaRPr lang="fr-FR" sz="3200" dirty="0"/>
          </a:p>
          <a:p>
            <a:endParaRPr lang="fr-FR" sz="3200" dirty="0"/>
          </a:p>
          <a:p>
            <a:r>
              <a:rPr lang="fr-FR" sz="3200" dirty="0"/>
              <a:t>Le COPAX intègre dans son champ de compétence aussi bien les conflits interétatiques que les conflits internes. Ses organes sont : </a:t>
            </a:r>
            <a:endParaRPr lang="fr-FR" sz="2800" dirty="0"/>
          </a:p>
        </p:txBody>
      </p:sp>
    </p:spTree>
    <p:extLst>
      <p:ext uri="{BB962C8B-B14F-4D97-AF65-F5344CB8AC3E}">
        <p14:creationId xmlns:p14="http://schemas.microsoft.com/office/powerpoint/2010/main" val="1547956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1192108" y="257116"/>
            <a:ext cx="4131837" cy="584775"/>
          </a:xfrm>
          <a:prstGeom prst="rect">
            <a:avLst/>
          </a:prstGeom>
          <a:solidFill>
            <a:srgbClr val="FFFF00"/>
          </a:solidFill>
        </p:spPr>
        <p:txBody>
          <a:bodyPr wrap="none">
            <a:spAutoFit/>
          </a:bodyPr>
          <a:lstStyle/>
          <a:p>
            <a:pPr marL="514350" indent="-514350">
              <a:buFont typeface="+mj-lt"/>
              <a:buAutoNum type="romanUcPeriod"/>
            </a:pPr>
            <a:r>
              <a:rPr lang="fr-FR" sz="3200" b="1" dirty="0" smtClean="0"/>
              <a:t>PROFIL DE LA CEEAC</a:t>
            </a:r>
            <a:endParaRPr lang="fr-FR" sz="3200" b="1" dirty="0"/>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2513" y="1709832"/>
            <a:ext cx="6096001" cy="485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ZoneTexte 7"/>
          <p:cNvSpPr txBox="1"/>
          <p:nvPr/>
        </p:nvSpPr>
        <p:spPr>
          <a:xfrm>
            <a:off x="1901371" y="1045029"/>
            <a:ext cx="4217041" cy="461665"/>
          </a:xfrm>
          <a:prstGeom prst="rect">
            <a:avLst/>
          </a:prstGeom>
          <a:solidFill>
            <a:schemeClr val="accent1"/>
          </a:solidFill>
        </p:spPr>
        <p:txBody>
          <a:bodyPr wrap="square" rtlCol="0">
            <a:spAutoFit/>
          </a:bodyPr>
          <a:lstStyle/>
          <a:p>
            <a:pPr marL="457200" indent="-457200">
              <a:buFont typeface="+mj-lt"/>
              <a:buAutoNum type="alphaUcPeriod"/>
            </a:pPr>
            <a:r>
              <a:rPr lang="fr-FR" sz="2400" b="1" dirty="0" smtClean="0"/>
              <a:t>SITUATION GEOGRAPHIQUE</a:t>
            </a:r>
            <a:endParaRPr lang="fr-FR" sz="2400" b="1" dirty="0"/>
          </a:p>
        </p:txBody>
      </p:sp>
      <p:sp>
        <p:nvSpPr>
          <p:cNvPr id="9" name="ZoneTexte 8"/>
          <p:cNvSpPr txBox="1"/>
          <p:nvPr/>
        </p:nvSpPr>
        <p:spPr>
          <a:xfrm>
            <a:off x="217715" y="2162260"/>
            <a:ext cx="5475514" cy="3539430"/>
          </a:xfrm>
          <a:prstGeom prst="rect">
            <a:avLst/>
          </a:prstGeom>
          <a:noFill/>
        </p:spPr>
        <p:txBody>
          <a:bodyPr wrap="square" rtlCol="0">
            <a:spAutoFit/>
          </a:bodyPr>
          <a:lstStyle/>
          <a:p>
            <a:r>
              <a:rPr lang="fr-FR" sz="3200" dirty="0" smtClean="0"/>
              <a:t>La CEEAC est une Communauté Economique Régionale qui est située au cœur de l’Afrique. – Elle est la seule qui est frontalière à toutes les autres </a:t>
            </a:r>
            <a:r>
              <a:rPr lang="fr-FR" sz="3200" dirty="0" err="1" smtClean="0"/>
              <a:t>CERs</a:t>
            </a:r>
            <a:r>
              <a:rPr lang="fr-FR" sz="3200" dirty="0" smtClean="0"/>
              <a:t> de l’Afrique. Elle a 11 Etats Membres </a:t>
            </a:r>
            <a:endParaRPr lang="fr-FR" sz="3200" dirty="0"/>
          </a:p>
        </p:txBody>
      </p:sp>
    </p:spTree>
    <p:extLst>
      <p:ext uri="{BB962C8B-B14F-4D97-AF65-F5344CB8AC3E}">
        <p14:creationId xmlns:p14="http://schemas.microsoft.com/office/powerpoint/2010/main" val="550422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par>
                                <p:cTn id="11" presetID="3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092" y="912624"/>
            <a:ext cx="11951746" cy="5632311"/>
          </a:xfrm>
          <a:prstGeom prst="rect">
            <a:avLst/>
          </a:prstGeom>
        </p:spPr>
        <p:txBody>
          <a:bodyPr wrap="square">
            <a:spAutoFit/>
          </a:bodyPr>
          <a:lstStyle/>
          <a:p>
            <a:pPr marL="457200" indent="-457200">
              <a:buFont typeface="Wingdings" panose="05000000000000000000" pitchFamily="2" charset="2"/>
              <a:buChar char="q"/>
            </a:pPr>
            <a:r>
              <a:rPr lang="fr-FR" sz="2400" dirty="0">
                <a:latin typeface="Arial" panose="020B0604020202020204" pitchFamily="34" charset="0"/>
                <a:cs typeface="Arial" panose="020B0604020202020204" pitchFamily="34" charset="0"/>
              </a:rPr>
              <a:t>La Conférence des Chefs d’États et de Gouvernement (CCEG), organe suprême </a:t>
            </a:r>
            <a:r>
              <a:rPr lang="fr-FR" sz="2400" dirty="0" smtClean="0">
                <a:latin typeface="Arial" panose="020B0604020202020204" pitchFamily="34" charset="0"/>
                <a:cs typeface="Arial" panose="020B0604020202020204" pitchFamily="34" charset="0"/>
              </a:rPr>
              <a:t>;</a:t>
            </a:r>
          </a:p>
          <a:p>
            <a:endParaRPr lang="fr-FR" sz="2400" dirty="0" smtClean="0">
              <a:latin typeface="Arial" panose="020B0604020202020204" pitchFamily="34" charset="0"/>
              <a:cs typeface="Arial" panose="020B0604020202020204" pitchFamily="34" charset="0"/>
            </a:endParaRPr>
          </a:p>
          <a:p>
            <a:pPr marL="457200" indent="-457200">
              <a:buFont typeface="Wingdings" panose="05000000000000000000" pitchFamily="2" charset="2"/>
              <a:buChar char="q"/>
            </a:pPr>
            <a:r>
              <a:rPr lang="fr-FR" sz="2400" dirty="0" smtClean="0">
                <a:latin typeface="Arial" panose="020B0604020202020204" pitchFamily="34" charset="0"/>
                <a:cs typeface="Arial" panose="020B0604020202020204" pitchFamily="34" charset="0"/>
              </a:rPr>
              <a:t> Le </a:t>
            </a:r>
            <a:r>
              <a:rPr lang="fr-FR" sz="2400" dirty="0">
                <a:latin typeface="Arial" panose="020B0604020202020204" pitchFamily="34" charset="0"/>
                <a:cs typeface="Arial" panose="020B0604020202020204" pitchFamily="34" charset="0"/>
              </a:rPr>
              <a:t>Conseil des Ministres </a:t>
            </a:r>
            <a:r>
              <a:rPr lang="fr-FR" sz="2400" dirty="0" smtClean="0">
                <a:latin typeface="Arial" panose="020B0604020202020204" pitchFamily="34" charset="0"/>
                <a:cs typeface="Arial" panose="020B0604020202020204" pitchFamily="34" charset="0"/>
              </a:rPr>
              <a:t>;</a:t>
            </a:r>
          </a:p>
          <a:p>
            <a:endParaRPr lang="fr-FR" sz="2400"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q"/>
            </a:pPr>
            <a:r>
              <a:rPr lang="fr-FR" sz="2400" dirty="0">
                <a:latin typeface="Arial" panose="020B0604020202020204" pitchFamily="34" charset="0"/>
                <a:cs typeface="Arial" panose="020B0604020202020204" pitchFamily="34" charset="0"/>
              </a:rPr>
              <a:t> </a:t>
            </a:r>
            <a:r>
              <a:rPr lang="fr-FR" sz="2400" dirty="0" smtClean="0">
                <a:latin typeface="Arial" panose="020B0604020202020204" pitchFamily="34" charset="0"/>
                <a:cs typeface="Arial" panose="020B0604020202020204" pitchFamily="34" charset="0"/>
              </a:rPr>
              <a:t>La </a:t>
            </a:r>
            <a:r>
              <a:rPr lang="fr-FR" sz="2400" dirty="0">
                <a:latin typeface="Arial" panose="020B0604020202020204" pitchFamily="34" charset="0"/>
                <a:cs typeface="Arial" panose="020B0604020202020204" pitchFamily="34" charset="0"/>
              </a:rPr>
              <a:t>Commission de Défense et Sécurité (CDS), organe technique </a:t>
            </a:r>
            <a:endParaRPr lang="fr-FR" sz="2400" dirty="0" smtClean="0">
              <a:latin typeface="Arial" panose="020B0604020202020204" pitchFamily="34" charset="0"/>
              <a:cs typeface="Arial" panose="020B0604020202020204" pitchFamily="34" charset="0"/>
            </a:endParaRPr>
          </a:p>
          <a:p>
            <a:endParaRPr lang="fr-FR" sz="2400" dirty="0" smtClean="0">
              <a:latin typeface="Arial" panose="020B0604020202020204" pitchFamily="34" charset="0"/>
              <a:cs typeface="Arial" panose="020B0604020202020204" pitchFamily="34" charset="0"/>
            </a:endParaRPr>
          </a:p>
          <a:p>
            <a:pPr marL="457200" indent="-457200">
              <a:buFont typeface="Wingdings" panose="05000000000000000000" pitchFamily="2" charset="2"/>
              <a:buChar char="q"/>
            </a:pPr>
            <a:r>
              <a:rPr lang="fr-FR" sz="2400" dirty="0">
                <a:latin typeface="Arial" panose="020B0604020202020204" pitchFamily="34" charset="0"/>
                <a:cs typeface="Arial" panose="020B0604020202020204" pitchFamily="34" charset="0"/>
              </a:rPr>
              <a:t>le «Mécanisme d’Alerte Rapide de l’Afrique Centrale» (MARAC) ; </a:t>
            </a:r>
            <a:endParaRPr lang="fr-FR" sz="2400" dirty="0" smtClean="0">
              <a:latin typeface="Arial" panose="020B0604020202020204" pitchFamily="34" charset="0"/>
              <a:cs typeface="Arial" panose="020B0604020202020204" pitchFamily="34" charset="0"/>
            </a:endParaRPr>
          </a:p>
          <a:p>
            <a:endParaRPr lang="fr-FR" sz="2400"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q"/>
            </a:pPr>
            <a:r>
              <a:rPr lang="fr-FR" sz="2400" dirty="0" smtClean="0">
                <a:latin typeface="Arial" panose="020B0604020202020204" pitchFamily="34" charset="0"/>
                <a:cs typeface="Arial" panose="020B0604020202020204" pitchFamily="34" charset="0"/>
              </a:rPr>
              <a:t>la </a:t>
            </a:r>
            <a:r>
              <a:rPr lang="fr-FR" sz="2400" dirty="0">
                <a:latin typeface="Arial" panose="020B0604020202020204" pitchFamily="34" charset="0"/>
                <a:cs typeface="Arial" panose="020B0604020202020204" pitchFamily="34" charset="0"/>
              </a:rPr>
              <a:t>Force Multinationale de l’Afrique Centrale» (FOMAC) pour le volet militaire conformément au calendrier continental de l’APSA fixé par l’Union Africaine ; </a:t>
            </a:r>
            <a:endParaRPr lang="fr-FR" sz="2400" dirty="0" smtClean="0">
              <a:latin typeface="Arial" panose="020B0604020202020204" pitchFamily="34" charset="0"/>
              <a:cs typeface="Arial" panose="020B0604020202020204" pitchFamily="34" charset="0"/>
            </a:endParaRPr>
          </a:p>
          <a:p>
            <a:endParaRPr lang="fr-FR" sz="2400"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q"/>
            </a:pPr>
            <a:r>
              <a:rPr lang="fr-FR" sz="2400" dirty="0" smtClean="0">
                <a:latin typeface="Arial" panose="020B0604020202020204" pitchFamily="34" charset="0"/>
                <a:cs typeface="Arial" panose="020B0604020202020204" pitchFamily="34" charset="0"/>
              </a:rPr>
              <a:t>le </a:t>
            </a:r>
            <a:r>
              <a:rPr lang="fr-FR" sz="2400" dirty="0">
                <a:latin typeface="Arial" panose="020B0604020202020204" pitchFamily="34" charset="0"/>
                <a:cs typeface="Arial" panose="020B0604020202020204" pitchFamily="34" charset="0"/>
              </a:rPr>
              <a:t>Comité des Ambassadeurs  </a:t>
            </a:r>
            <a:endParaRPr lang="fr-FR" sz="2400" dirty="0" smtClean="0">
              <a:latin typeface="Arial" panose="020B0604020202020204" pitchFamily="34" charset="0"/>
              <a:cs typeface="Arial" panose="020B0604020202020204" pitchFamily="34" charset="0"/>
            </a:endParaRPr>
          </a:p>
          <a:p>
            <a:endParaRPr lang="fr-FR" sz="2400"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q"/>
            </a:pPr>
            <a:r>
              <a:rPr lang="fr-FR" sz="2400" dirty="0">
                <a:latin typeface="Arial" panose="020B0604020202020204" pitchFamily="34" charset="0"/>
                <a:cs typeface="Arial" panose="020B0604020202020204" pitchFamily="34" charset="0"/>
              </a:rPr>
              <a:t>le Service de </a:t>
            </a:r>
            <a:r>
              <a:rPr lang="fr-FR" sz="2400" dirty="0" smtClean="0">
                <a:latin typeface="Arial" panose="020B0604020202020204" pitchFamily="34" charset="0"/>
                <a:cs typeface="Arial" panose="020B0604020202020204" pitchFamily="34" charset="0"/>
              </a:rPr>
              <a:t>Médiation </a:t>
            </a:r>
            <a:r>
              <a:rPr lang="fr-FR" sz="2400" dirty="0">
                <a:latin typeface="Arial" panose="020B0604020202020204" pitchFamily="34" charset="0"/>
                <a:cs typeface="Arial" panose="020B0604020202020204" pitchFamily="34" charset="0"/>
              </a:rPr>
              <a:t>et </a:t>
            </a:r>
            <a:r>
              <a:rPr lang="fr-FR" sz="2400" dirty="0" smtClean="0">
                <a:latin typeface="Arial" panose="020B0604020202020204" pitchFamily="34" charset="0"/>
                <a:cs typeface="Arial" panose="020B0604020202020204" pitchFamily="34" charset="0"/>
              </a:rPr>
              <a:t>de Diplomatie Préventive </a:t>
            </a:r>
            <a:r>
              <a:rPr lang="fr-FR" sz="2400" dirty="0">
                <a:latin typeface="Arial" panose="020B0604020202020204" pitchFamily="34" charset="0"/>
                <a:cs typeface="Arial" panose="020B0604020202020204" pitchFamily="34" charset="0"/>
              </a:rPr>
              <a:t>(SMDP), capable d’appuyer l’action politique et diplomatique de la Communauté</a:t>
            </a:r>
          </a:p>
        </p:txBody>
      </p:sp>
      <p:sp>
        <p:nvSpPr>
          <p:cNvPr id="3" name="ZoneTexte 1"/>
          <p:cNvSpPr txBox="1"/>
          <p:nvPr/>
        </p:nvSpPr>
        <p:spPr>
          <a:xfrm>
            <a:off x="1000663" y="310551"/>
            <a:ext cx="5710687" cy="461665"/>
          </a:xfrm>
          <a:prstGeom prst="rect">
            <a:avLst/>
          </a:prstGeom>
          <a:solidFill>
            <a:schemeClr val="accent1"/>
          </a:solidFill>
        </p:spPr>
        <p:txBody>
          <a:bodyPr wrap="square" rtlCol="0">
            <a:spAutoFit/>
          </a:bodyPr>
          <a:lstStyle/>
          <a:p>
            <a:pPr marL="457200" indent="-457200">
              <a:buFont typeface="+mj-lt"/>
              <a:buAutoNum type="alphaUcPeriod" startAt="2"/>
            </a:pPr>
            <a:r>
              <a:rPr lang="fr-FR" sz="2400" b="1" dirty="0" smtClean="0"/>
              <a:t>MISE EN ŒUVRE AU NIVEAU DU DIHPSS</a:t>
            </a:r>
            <a:endParaRPr lang="fr-FR" sz="2400" b="1" dirty="0"/>
          </a:p>
        </p:txBody>
      </p:sp>
    </p:spTree>
    <p:extLst>
      <p:ext uri="{BB962C8B-B14F-4D97-AF65-F5344CB8AC3E}">
        <p14:creationId xmlns:p14="http://schemas.microsoft.com/office/powerpoint/2010/main" val="987668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 calcmode="lin" valueType="num">
                                      <p:cBhvr additive="base">
                                        <p:cTn id="31" dur="500" fill="hold"/>
                                        <p:tgtEl>
                                          <p:spTgt spid="2">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 calcmode="lin" valueType="num">
                                      <p:cBhvr additive="base">
                                        <p:cTn id="37" dur="500" fill="hold"/>
                                        <p:tgtEl>
                                          <p:spTgt spid="2">
                                            <p:txEl>
                                              <p:pRg st="8" end="8"/>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2">
                                            <p:txEl>
                                              <p:pRg st="10" end="10"/>
                                            </p:txEl>
                                          </p:spTgt>
                                        </p:tgtEl>
                                        <p:attrNameLst>
                                          <p:attrName>style.visibility</p:attrName>
                                        </p:attrNameLst>
                                      </p:cBhvr>
                                      <p:to>
                                        <p:strVal val="visible"/>
                                      </p:to>
                                    </p:set>
                                    <p:anim calcmode="lin" valueType="num">
                                      <p:cBhvr additive="base">
                                        <p:cTn id="43" dur="500" fill="hold"/>
                                        <p:tgtEl>
                                          <p:spTgt spid="2">
                                            <p:txEl>
                                              <p:pRg st="10" end="1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2">
                                            <p:txEl>
                                              <p:pRg st="12" end="12"/>
                                            </p:txEl>
                                          </p:spTgt>
                                        </p:tgtEl>
                                        <p:attrNameLst>
                                          <p:attrName>style.visibility</p:attrName>
                                        </p:attrNameLst>
                                      </p:cBhvr>
                                      <p:to>
                                        <p:strVal val="visible"/>
                                      </p:to>
                                    </p:set>
                                    <p:anim calcmode="lin" valueType="num">
                                      <p:cBhvr additive="base">
                                        <p:cTn id="49" dur="500" fill="hold"/>
                                        <p:tgtEl>
                                          <p:spTgt spid="2">
                                            <p:txEl>
                                              <p:pRg st="12" end="12"/>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
                                            <p:txEl>
                                              <p:pRg st="12" end="1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73616" y="895566"/>
            <a:ext cx="6096000" cy="5509200"/>
          </a:xfrm>
          <a:prstGeom prst="rect">
            <a:avLst/>
          </a:prstGeom>
        </p:spPr>
        <p:txBody>
          <a:bodyPr>
            <a:spAutoFit/>
          </a:bodyPr>
          <a:lstStyle/>
          <a:p>
            <a:r>
              <a:rPr lang="fr-FR" sz="3200" i="1" dirty="0" smtClean="0"/>
              <a:t>C’est dans ce cadre que lors de la </a:t>
            </a:r>
            <a:r>
              <a:rPr lang="fr-FR" sz="3200" i="1" dirty="0"/>
              <a:t>réunion ministérielle du Conseil </a:t>
            </a:r>
            <a:r>
              <a:rPr lang="fr-FR" sz="3200" i="1" dirty="0" smtClean="0"/>
              <a:t>de </a:t>
            </a:r>
            <a:r>
              <a:rPr lang="fr-FR" sz="3200" i="1" dirty="0"/>
              <a:t>paix et </a:t>
            </a:r>
            <a:r>
              <a:rPr lang="fr-FR" sz="3200" i="1" dirty="0" smtClean="0"/>
              <a:t>de </a:t>
            </a:r>
            <a:r>
              <a:rPr lang="fr-FR" sz="3200" i="1" dirty="0"/>
              <a:t>sécurité en Afrique centrale (COPAX), tenue les 3 et 4 mars 2018 à Libreville, au Gabon, </a:t>
            </a:r>
            <a:r>
              <a:rPr lang="fr-FR" sz="3200" i="1" dirty="0" smtClean="0"/>
              <a:t>il a été décidé </a:t>
            </a:r>
            <a:r>
              <a:rPr lang="fr-FR" sz="3200" i="1" dirty="0"/>
              <a:t>que le </a:t>
            </a:r>
            <a:r>
              <a:rPr lang="fr-FR" sz="3200" i="1" dirty="0" smtClean="0"/>
              <a:t>Secrétariat </a:t>
            </a:r>
            <a:r>
              <a:rPr lang="fr-FR" sz="3200" i="1" dirty="0"/>
              <a:t>général de la CEEAC initie une réflexion qui aboutisse à l’élaboration d’une convention régionale sur le pastoralisme et la transhumance en Afrique centrale. </a:t>
            </a:r>
          </a:p>
        </p:txBody>
      </p:sp>
      <p:pic>
        <p:nvPicPr>
          <p:cNvPr id="8194" name="Picture 2" descr="CommuniquÃ© final du Conseil de Paix et de SÃ©curitÃ© de lâAfrique Centrale (COPA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286" y="1618980"/>
            <a:ext cx="4796287" cy="3616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849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1000" fill="hold"/>
                                        <p:tgtEl>
                                          <p:spTgt spid="8194"/>
                                        </p:tgtEl>
                                        <p:attrNameLst>
                                          <p:attrName>ppt_w</p:attrName>
                                        </p:attrNameLst>
                                      </p:cBhvr>
                                      <p:tavLst>
                                        <p:tav tm="0">
                                          <p:val>
                                            <p:fltVal val="0"/>
                                          </p:val>
                                        </p:tav>
                                        <p:tav tm="100000">
                                          <p:val>
                                            <p:strVal val="#ppt_w"/>
                                          </p:val>
                                        </p:tav>
                                      </p:tavLst>
                                    </p:anim>
                                    <p:anim calcmode="lin" valueType="num">
                                      <p:cBhvr>
                                        <p:cTn id="8" dur="1000" fill="hold"/>
                                        <p:tgtEl>
                                          <p:spTgt spid="8194"/>
                                        </p:tgtEl>
                                        <p:attrNameLst>
                                          <p:attrName>ppt_h</p:attrName>
                                        </p:attrNameLst>
                                      </p:cBhvr>
                                      <p:tavLst>
                                        <p:tav tm="0">
                                          <p:val>
                                            <p:fltVal val="0"/>
                                          </p:val>
                                        </p:tav>
                                        <p:tav tm="100000">
                                          <p:val>
                                            <p:strVal val="#ppt_h"/>
                                          </p:val>
                                        </p:tav>
                                      </p:tavLst>
                                    </p:anim>
                                    <p:anim calcmode="lin" valueType="num">
                                      <p:cBhvr>
                                        <p:cTn id="9" dur="1000" fill="hold"/>
                                        <p:tgtEl>
                                          <p:spTgt spid="8194"/>
                                        </p:tgtEl>
                                        <p:attrNameLst>
                                          <p:attrName>style.rotation</p:attrName>
                                        </p:attrNameLst>
                                      </p:cBhvr>
                                      <p:tavLst>
                                        <p:tav tm="0">
                                          <p:val>
                                            <p:fltVal val="90"/>
                                          </p:val>
                                        </p:tav>
                                        <p:tav tm="100000">
                                          <p:val>
                                            <p:fltVal val="0"/>
                                          </p:val>
                                        </p:tav>
                                      </p:tavLst>
                                    </p:anim>
                                    <p:animEffect transition="in" filter="fade">
                                      <p:cBhvr>
                                        <p:cTn id="10" dur="1000"/>
                                        <p:tgtEl>
                                          <p:spTgt spid="8194"/>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26665"/>
            <a:ext cx="12037807" cy="5632311"/>
          </a:xfrm>
          <a:prstGeom prst="rect">
            <a:avLst/>
          </a:prstGeom>
        </p:spPr>
        <p:txBody>
          <a:bodyPr wrap="square">
            <a:spAutoFit/>
          </a:bodyPr>
          <a:lstStyle/>
          <a:p>
            <a:pPr marL="457200" indent="-457200">
              <a:buFont typeface="Wingdings" panose="05000000000000000000" pitchFamily="2" charset="2"/>
              <a:buChar char="q"/>
            </a:pPr>
            <a:r>
              <a:rPr lang="fr-FR" sz="2400" dirty="0" smtClean="0">
                <a:latin typeface="Arial" panose="020B0604020202020204" pitchFamily="34" charset="0"/>
                <a:cs typeface="Arial" panose="020B0604020202020204" pitchFamily="34" charset="0"/>
              </a:rPr>
              <a:t>La signature </a:t>
            </a:r>
            <a:r>
              <a:rPr lang="fr-FR" sz="2400" dirty="0">
                <a:latin typeface="Arial" panose="020B0604020202020204" pitchFamily="34" charset="0"/>
                <a:cs typeface="Arial" panose="020B0604020202020204" pitchFamily="34" charset="0"/>
              </a:rPr>
              <a:t>d’une cadre de coopération avec l’UNOCA assorti d’un plan d’action conjoint ; </a:t>
            </a:r>
            <a:endParaRPr lang="fr-FR" sz="2400" dirty="0" smtClean="0">
              <a:latin typeface="Arial" panose="020B0604020202020204" pitchFamily="34" charset="0"/>
              <a:cs typeface="Arial" panose="020B0604020202020204" pitchFamily="34" charset="0"/>
            </a:endParaRPr>
          </a:p>
          <a:p>
            <a:endParaRPr lang="fr-FR" sz="2400"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q"/>
            </a:pPr>
            <a:r>
              <a:rPr lang="fr-FR" sz="2400" dirty="0" smtClean="0">
                <a:latin typeface="Arial" panose="020B0604020202020204" pitchFamily="34" charset="0"/>
                <a:cs typeface="Arial" panose="020B0604020202020204" pitchFamily="34" charset="0"/>
              </a:rPr>
              <a:t>La signature </a:t>
            </a:r>
            <a:r>
              <a:rPr lang="fr-FR" sz="2400" dirty="0">
                <a:latin typeface="Arial" panose="020B0604020202020204" pitchFamily="34" charset="0"/>
                <a:cs typeface="Arial" panose="020B0604020202020204" pitchFamily="34" charset="0"/>
              </a:rPr>
              <a:t>d’un MOU avec la CIRGL ; </a:t>
            </a:r>
            <a:endParaRPr lang="fr-FR" sz="2400" dirty="0" smtClean="0">
              <a:latin typeface="Arial" panose="020B0604020202020204" pitchFamily="34" charset="0"/>
              <a:cs typeface="Arial" panose="020B0604020202020204" pitchFamily="34" charset="0"/>
            </a:endParaRPr>
          </a:p>
          <a:p>
            <a:endParaRPr lang="fr-FR" sz="2400" dirty="0" smtClean="0">
              <a:latin typeface="Arial" panose="020B0604020202020204" pitchFamily="34" charset="0"/>
              <a:cs typeface="Arial" panose="020B0604020202020204" pitchFamily="34" charset="0"/>
            </a:endParaRPr>
          </a:p>
          <a:p>
            <a:pPr marL="457200" indent="-457200">
              <a:buFont typeface="Wingdings" panose="05000000000000000000" pitchFamily="2" charset="2"/>
              <a:buChar char="q"/>
            </a:pPr>
            <a:r>
              <a:rPr lang="fr-FR" sz="2400" dirty="0" smtClean="0">
                <a:latin typeface="Arial" panose="020B0604020202020204" pitchFamily="34" charset="0"/>
                <a:cs typeface="Arial" panose="020B0604020202020204" pitchFamily="34" charset="0"/>
              </a:rPr>
              <a:t>La signature </a:t>
            </a:r>
            <a:r>
              <a:rPr lang="fr-FR" sz="2400" dirty="0">
                <a:latin typeface="Arial" panose="020B0604020202020204" pitchFamily="34" charset="0"/>
                <a:cs typeface="Arial" panose="020B0604020202020204" pitchFamily="34" charset="0"/>
              </a:rPr>
              <a:t>d’un MOU avec la CEDEAO ; </a:t>
            </a:r>
            <a:endParaRPr lang="fr-FR" sz="2400" dirty="0" smtClean="0">
              <a:latin typeface="Arial" panose="020B0604020202020204" pitchFamily="34" charset="0"/>
              <a:cs typeface="Arial" panose="020B0604020202020204" pitchFamily="34" charset="0"/>
            </a:endParaRPr>
          </a:p>
          <a:p>
            <a:endParaRPr lang="fr-FR" sz="2400"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q"/>
            </a:pPr>
            <a:r>
              <a:rPr lang="fr-FR" sz="2400" dirty="0" smtClean="0">
                <a:latin typeface="Arial" panose="020B0604020202020204" pitchFamily="34" charset="0"/>
                <a:cs typeface="Arial" panose="020B0604020202020204" pitchFamily="34" charset="0"/>
              </a:rPr>
              <a:t>L’organisation </a:t>
            </a:r>
            <a:r>
              <a:rPr lang="fr-FR" sz="2400" dirty="0">
                <a:latin typeface="Arial" panose="020B0604020202020204" pitchFamily="34" charset="0"/>
                <a:cs typeface="Arial" panose="020B0604020202020204" pitchFamily="34" charset="0"/>
              </a:rPr>
              <a:t>du sommet conjoint des Chefs d’État et de Gouvernement de </a:t>
            </a:r>
            <a:r>
              <a:rPr lang="fr-FR" sz="2400" dirty="0" smtClean="0">
                <a:latin typeface="Arial" panose="020B0604020202020204" pitchFamily="34" charset="0"/>
                <a:cs typeface="Arial" panose="020B0604020202020204" pitchFamily="34" charset="0"/>
              </a:rPr>
              <a:t>la </a:t>
            </a:r>
            <a:r>
              <a:rPr lang="fr-FR" sz="2400" dirty="0">
                <a:latin typeface="Arial" panose="020B0604020202020204" pitchFamily="34" charset="0"/>
                <a:cs typeface="Arial" panose="020B0604020202020204" pitchFamily="34" charset="0"/>
              </a:rPr>
              <a:t>CEDEAO</a:t>
            </a:r>
            <a:r>
              <a:rPr lang="fr-FR" sz="2400" dirty="0" smtClean="0">
                <a:latin typeface="Arial" panose="020B0604020202020204" pitchFamily="34" charset="0"/>
                <a:cs typeface="Arial" panose="020B0604020202020204" pitchFamily="34" charset="0"/>
              </a:rPr>
              <a:t>) et </a:t>
            </a:r>
            <a:r>
              <a:rPr lang="fr-FR" sz="2400" dirty="0">
                <a:latin typeface="Arial" panose="020B0604020202020204" pitchFamily="34" charset="0"/>
                <a:cs typeface="Arial" panose="020B0604020202020204" pitchFamily="34" charset="0"/>
              </a:rPr>
              <a:t>de la CEEAC sur la paix, la sécurité, la stabilité et la lutte contre le terrorisme et l’extrémisme violent, assorti </a:t>
            </a:r>
            <a:r>
              <a:rPr lang="fr-FR" sz="2400" dirty="0" smtClean="0">
                <a:latin typeface="Arial" panose="020B0604020202020204" pitchFamily="34" charset="0"/>
                <a:cs typeface="Arial" panose="020B0604020202020204" pitchFamily="34" charset="0"/>
              </a:rPr>
              <a:t>d’une </a:t>
            </a:r>
            <a:r>
              <a:rPr lang="fr-FR" sz="2400" dirty="0">
                <a:latin typeface="Arial" panose="020B0604020202020204" pitchFamily="34" charset="0"/>
                <a:cs typeface="Arial" panose="020B0604020202020204" pitchFamily="34" charset="0"/>
              </a:rPr>
              <a:t>Déclaration qui oblige les deux </a:t>
            </a:r>
            <a:r>
              <a:rPr lang="fr-FR" sz="2400" dirty="0" err="1" smtClean="0">
                <a:latin typeface="Arial" panose="020B0604020202020204" pitchFamily="34" charset="0"/>
                <a:cs typeface="Arial" panose="020B0604020202020204" pitchFamily="34" charset="0"/>
              </a:rPr>
              <a:t>CERs</a:t>
            </a:r>
            <a:r>
              <a:rPr lang="fr-FR" sz="2400" dirty="0" smtClean="0">
                <a:latin typeface="Arial" panose="020B0604020202020204" pitchFamily="34" charset="0"/>
                <a:cs typeface="Arial" panose="020B0604020202020204" pitchFamily="34" charset="0"/>
              </a:rPr>
              <a:t> </a:t>
            </a:r>
            <a:r>
              <a:rPr lang="fr-FR" sz="2400" dirty="0">
                <a:latin typeface="Arial" panose="020B0604020202020204" pitchFamily="34" charset="0"/>
                <a:cs typeface="Arial" panose="020B0604020202020204" pitchFamily="34" charset="0"/>
              </a:rPr>
              <a:t>à des actions conjointes pour la sécurité et la stabilité dans </a:t>
            </a:r>
            <a:r>
              <a:rPr lang="fr-FR" sz="2400" dirty="0" smtClean="0">
                <a:latin typeface="Arial" panose="020B0604020202020204" pitchFamily="34" charset="0"/>
                <a:cs typeface="Arial" panose="020B0604020202020204" pitchFamily="34" charset="0"/>
              </a:rPr>
              <a:t>leurs régions respectives. </a:t>
            </a:r>
          </a:p>
          <a:p>
            <a:endParaRPr lang="fr-FR" sz="2400" dirty="0" smtClean="0">
              <a:latin typeface="Arial" panose="020B0604020202020204" pitchFamily="34" charset="0"/>
              <a:cs typeface="Arial" panose="020B0604020202020204" pitchFamily="34" charset="0"/>
            </a:endParaRPr>
          </a:p>
          <a:p>
            <a:pPr marL="457200" indent="-457200">
              <a:buFont typeface="Wingdings" panose="05000000000000000000" pitchFamily="2" charset="2"/>
              <a:buChar char="q"/>
            </a:pPr>
            <a:r>
              <a:rPr lang="fr-FR" sz="2400" dirty="0" smtClean="0">
                <a:latin typeface="Arial" panose="020B0604020202020204" pitchFamily="34" charset="0"/>
                <a:cs typeface="Arial" panose="020B0604020202020204" pitchFamily="34" charset="0"/>
              </a:rPr>
              <a:t>La signature </a:t>
            </a:r>
            <a:r>
              <a:rPr lang="fr-FR" sz="2400" dirty="0">
                <a:latin typeface="Arial" panose="020B0604020202020204" pitchFamily="34" charset="0"/>
                <a:cs typeface="Arial" panose="020B0604020202020204" pitchFamily="34" charset="0"/>
              </a:rPr>
              <a:t>d’un MOU entre CEEAC-UNOCA-UNREC en appui à la mise en œuvre de la Convention de Kinshasa dans les 11 pays de la CEEAC. </a:t>
            </a:r>
          </a:p>
        </p:txBody>
      </p:sp>
      <p:sp>
        <p:nvSpPr>
          <p:cNvPr id="3" name="ZoneTexte 2"/>
          <p:cNvSpPr txBox="1"/>
          <p:nvPr/>
        </p:nvSpPr>
        <p:spPr>
          <a:xfrm>
            <a:off x="448234" y="197224"/>
            <a:ext cx="7404847" cy="523220"/>
          </a:xfrm>
          <a:prstGeom prst="rect">
            <a:avLst/>
          </a:prstGeom>
          <a:noFill/>
        </p:spPr>
        <p:txBody>
          <a:bodyPr wrap="square" rtlCol="0">
            <a:spAutoFit/>
          </a:bodyPr>
          <a:lstStyle/>
          <a:p>
            <a:r>
              <a:rPr lang="fr-FR" sz="2800" dirty="0" smtClean="0"/>
              <a:t>En plus de cette décision, la CEEAC a procédé à </a:t>
            </a:r>
            <a:r>
              <a:rPr lang="fr-FR" dirty="0" smtClean="0"/>
              <a:t>:</a:t>
            </a:r>
            <a:endParaRPr lang="fr-FR" dirty="0"/>
          </a:p>
        </p:txBody>
      </p:sp>
    </p:spTree>
    <p:extLst>
      <p:ext uri="{BB962C8B-B14F-4D97-AF65-F5344CB8AC3E}">
        <p14:creationId xmlns:p14="http://schemas.microsoft.com/office/powerpoint/2010/main" val="2147004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additive="base">
                                        <p:cTn id="25" dur="500" fill="hold"/>
                                        <p:tgtEl>
                                          <p:spTgt spid="2">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 calcmode="lin" valueType="num">
                                      <p:cBhvr additive="base">
                                        <p:cTn id="31" dur="500" fill="hold"/>
                                        <p:tgtEl>
                                          <p:spTgt spid="2">
                                            <p:txEl>
                                              <p:pRg st="8" end="8"/>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2880" y="707671"/>
            <a:ext cx="11854927" cy="5693866"/>
          </a:xfrm>
          <a:prstGeom prst="rect">
            <a:avLst/>
          </a:prstGeom>
        </p:spPr>
        <p:txBody>
          <a:bodyPr wrap="square">
            <a:spAutoFit/>
          </a:bodyPr>
          <a:lstStyle/>
          <a:p>
            <a:pPr algn="just"/>
            <a:r>
              <a:rPr lang="fr-FR" sz="2800" dirty="0"/>
              <a:t>La CEEAC est en plein processus de restructuration pour doter l’institution des structures lui permettant de répondre aux exigences et attentes de la Communauté internationale et jouer son rôle d’un des principaux piliers de l’Union africaine. Par conséquent :</a:t>
            </a:r>
          </a:p>
          <a:p>
            <a:pPr algn="just"/>
            <a:endParaRPr lang="fr-FR" sz="2800" dirty="0"/>
          </a:p>
          <a:p>
            <a:pPr marL="1371600" lvl="2" indent="-457200" algn="just">
              <a:buFont typeface="Wingdings" panose="05000000000000000000" pitchFamily="2" charset="2"/>
              <a:buChar char="q"/>
            </a:pPr>
            <a:r>
              <a:rPr lang="fr-FR" sz="2800" dirty="0"/>
              <a:t>Le Département en charge de l’Agriculture sera renforcé;</a:t>
            </a:r>
          </a:p>
          <a:p>
            <a:pPr marL="1371600" lvl="2" indent="-457200" algn="just">
              <a:buFont typeface="Wingdings" panose="05000000000000000000" pitchFamily="2" charset="2"/>
              <a:buChar char="q"/>
            </a:pPr>
            <a:r>
              <a:rPr lang="fr-FR" sz="2800" dirty="0"/>
              <a:t>La création du service en charge de la santé animale est envisagé;</a:t>
            </a:r>
          </a:p>
          <a:p>
            <a:pPr marL="1371600" lvl="2" indent="-457200" algn="just">
              <a:buFont typeface="Wingdings" panose="05000000000000000000" pitchFamily="2" charset="2"/>
              <a:buChar char="q"/>
            </a:pPr>
            <a:r>
              <a:rPr lang="fr-FR" sz="2800" dirty="0"/>
              <a:t>Les partenaires tels que l’ACBF et le NEPAD ont promis de renforcer les capacités de la CEEAC en termes de ressources humaines. </a:t>
            </a:r>
          </a:p>
          <a:p>
            <a:pPr algn="just"/>
            <a:endParaRPr lang="fr-FR" sz="2800" dirty="0"/>
          </a:p>
          <a:p>
            <a:pPr algn="just"/>
            <a:r>
              <a:rPr lang="fr-FR" sz="2800" dirty="0"/>
              <a:t>L’UA – BIRA, l’OIE et la FAO qui sont les principaux partenaires de la CEEAC dans le domaine de </a:t>
            </a:r>
            <a:r>
              <a:rPr lang="fr-FR" sz="2800" dirty="0" smtClean="0"/>
              <a:t>production et de </a:t>
            </a:r>
            <a:r>
              <a:rPr lang="fr-FR" sz="2800" dirty="0"/>
              <a:t>santé animale tiennent compte de l’institution durant l’élaboration et la mise en œuvre de leurs documents cadres.</a:t>
            </a:r>
          </a:p>
        </p:txBody>
      </p:sp>
      <p:sp>
        <p:nvSpPr>
          <p:cNvPr id="2" name="ZoneTexte 1"/>
          <p:cNvSpPr txBox="1"/>
          <p:nvPr/>
        </p:nvSpPr>
        <p:spPr>
          <a:xfrm>
            <a:off x="182880" y="184451"/>
            <a:ext cx="2617694" cy="523220"/>
          </a:xfrm>
          <a:prstGeom prst="rect">
            <a:avLst/>
          </a:prstGeom>
          <a:noFill/>
        </p:spPr>
        <p:txBody>
          <a:bodyPr wrap="square" rtlCol="0">
            <a:spAutoFit/>
          </a:bodyPr>
          <a:lstStyle/>
          <a:p>
            <a:r>
              <a:rPr lang="fr-FR" sz="2800" dirty="0" smtClean="0"/>
              <a:t>Aujourd’hui :</a:t>
            </a:r>
            <a:endParaRPr lang="fr-FR" sz="2800" dirty="0"/>
          </a:p>
        </p:txBody>
      </p:sp>
    </p:spTree>
    <p:extLst>
      <p:ext uri="{BB962C8B-B14F-4D97-AF65-F5344CB8AC3E}">
        <p14:creationId xmlns:p14="http://schemas.microsoft.com/office/powerpoint/2010/main" val="292120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5790" y="1611313"/>
            <a:ext cx="11854927" cy="2677656"/>
          </a:xfrm>
          <a:prstGeom prst="rect">
            <a:avLst/>
          </a:prstGeom>
        </p:spPr>
        <p:txBody>
          <a:bodyPr wrap="square">
            <a:spAutoFit/>
          </a:bodyPr>
          <a:lstStyle/>
          <a:p>
            <a:pPr marL="571500" indent="-571500">
              <a:buFont typeface="Wingdings" panose="05000000000000000000" pitchFamily="2" charset="2"/>
              <a:buChar char="q"/>
            </a:pPr>
            <a:r>
              <a:rPr lang="fr-FR" sz="2800" dirty="0">
                <a:latin typeface="Arial" panose="020B0604020202020204" pitchFamily="34" charset="0"/>
                <a:cs typeface="Arial" panose="020B0604020202020204" pitchFamily="34" charset="0"/>
              </a:rPr>
              <a:t>La principale priorité consiste à restructurer l’institution et la doter d’un nouvel organigramme et des moyens y afférents </a:t>
            </a:r>
            <a:endParaRPr lang="fr-FR" sz="2800" dirty="0" smtClean="0">
              <a:latin typeface="Arial" panose="020B0604020202020204" pitchFamily="34" charset="0"/>
              <a:cs typeface="Arial" panose="020B0604020202020204" pitchFamily="34" charset="0"/>
            </a:endParaRPr>
          </a:p>
          <a:p>
            <a:endParaRPr lang="fr-FR" sz="2800" dirty="0">
              <a:latin typeface="Arial" panose="020B0604020202020204" pitchFamily="34" charset="0"/>
              <a:cs typeface="Arial" panose="020B0604020202020204" pitchFamily="34" charset="0"/>
            </a:endParaRPr>
          </a:p>
          <a:p>
            <a:pPr marL="571500" indent="-571500">
              <a:buFont typeface="Wingdings" panose="05000000000000000000" pitchFamily="2" charset="2"/>
              <a:buChar char="q"/>
            </a:pPr>
            <a:r>
              <a:rPr lang="fr-FR" altLang="fr-FR" sz="2800" dirty="0">
                <a:latin typeface="Arial" panose="020B0604020202020204" pitchFamily="34" charset="0"/>
                <a:cs typeface="Arial" panose="020B0604020202020204" pitchFamily="34" charset="0"/>
              </a:rPr>
              <a:t>Mise à disposition des moyens par les pouvoirs publics pour l’application des politiques nationales et communautaires existantes, y compris les textes législatifs et </a:t>
            </a:r>
            <a:r>
              <a:rPr lang="fr-FR" altLang="fr-FR" sz="2800" dirty="0" smtClean="0">
                <a:latin typeface="Arial" panose="020B0604020202020204" pitchFamily="34" charset="0"/>
                <a:cs typeface="Arial" panose="020B0604020202020204" pitchFamily="34" charset="0"/>
              </a:rPr>
              <a:t>règlementaires</a:t>
            </a:r>
            <a:endParaRPr lang="fr-FR" sz="2800" dirty="0"/>
          </a:p>
        </p:txBody>
      </p:sp>
      <p:sp>
        <p:nvSpPr>
          <p:cNvPr id="4" name="Rectangle 3"/>
          <p:cNvSpPr/>
          <p:nvPr/>
        </p:nvSpPr>
        <p:spPr>
          <a:xfrm>
            <a:off x="207034" y="341477"/>
            <a:ext cx="11783683" cy="646331"/>
          </a:xfrm>
          <a:prstGeom prst="rect">
            <a:avLst/>
          </a:prstGeom>
          <a:solidFill>
            <a:srgbClr val="FFFF00"/>
          </a:solidFill>
        </p:spPr>
        <p:txBody>
          <a:bodyPr wrap="square">
            <a:spAutoFit/>
          </a:bodyPr>
          <a:lstStyle/>
          <a:p>
            <a:pPr marL="857250" indent="-857250">
              <a:buFont typeface="+mj-lt"/>
              <a:buAutoNum type="romanUcPeriod" startAt="4"/>
            </a:pPr>
            <a:r>
              <a:rPr lang="fr-FR" sz="3600" b="1" dirty="0"/>
              <a:t>DEFIS LIES A LA MISE EN ŒUVRE DE CES STRATEGIES</a:t>
            </a:r>
          </a:p>
        </p:txBody>
      </p:sp>
    </p:spTree>
    <p:extLst>
      <p:ext uri="{BB962C8B-B14F-4D97-AF65-F5344CB8AC3E}">
        <p14:creationId xmlns:p14="http://schemas.microsoft.com/office/powerpoint/2010/main" val="3037481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24620" y="427741"/>
            <a:ext cx="8988724" cy="646331"/>
          </a:xfrm>
          <a:prstGeom prst="rect">
            <a:avLst/>
          </a:prstGeom>
          <a:solidFill>
            <a:srgbClr val="FFFF00"/>
          </a:solidFill>
        </p:spPr>
        <p:txBody>
          <a:bodyPr wrap="square">
            <a:spAutoFit/>
          </a:bodyPr>
          <a:lstStyle/>
          <a:p>
            <a:pPr marL="857250" indent="-857250">
              <a:buFont typeface="+mj-lt"/>
              <a:buAutoNum type="romanUcPeriod" startAt="5"/>
            </a:pPr>
            <a:r>
              <a:rPr lang="fr-FR" sz="3600" b="1" dirty="0" smtClean="0"/>
              <a:t>CONCLUSIONS ET RECOMMANDATIONS</a:t>
            </a:r>
            <a:endParaRPr lang="fr-FR" sz="3600" b="1" dirty="0"/>
          </a:p>
        </p:txBody>
      </p:sp>
      <p:sp>
        <p:nvSpPr>
          <p:cNvPr id="6" name="ZoneTexte 5"/>
          <p:cNvSpPr txBox="1"/>
          <p:nvPr/>
        </p:nvSpPr>
        <p:spPr>
          <a:xfrm>
            <a:off x="0" y="1380227"/>
            <a:ext cx="12191999" cy="4524315"/>
          </a:xfrm>
          <a:prstGeom prst="rect">
            <a:avLst/>
          </a:prstGeom>
          <a:noFill/>
        </p:spPr>
        <p:txBody>
          <a:bodyPr wrap="square" rtlCol="0">
            <a:spAutoFit/>
          </a:bodyPr>
          <a:lstStyle/>
          <a:p>
            <a:pPr marL="457200" indent="-457200">
              <a:buFont typeface="Wingdings" panose="05000000000000000000" pitchFamily="2" charset="2"/>
              <a:buChar char="q"/>
            </a:pPr>
            <a:r>
              <a:rPr lang="fr-FR" sz="3200" dirty="0" smtClean="0">
                <a:solidFill>
                  <a:srgbClr val="000000"/>
                </a:solidFill>
                <a:latin typeface="Arial" charset="0"/>
                <a:cs typeface="Arial" charset="0"/>
              </a:rPr>
              <a:t>Revoir et/ou reformuler si nécessaire les documents des politiques ou stratégie de développement du secteur rural à l’échelon des pays et au niveau régional</a:t>
            </a:r>
          </a:p>
          <a:p>
            <a:pPr marL="457200" indent="-457200">
              <a:buFont typeface="Wingdings" panose="05000000000000000000" pitchFamily="2" charset="2"/>
              <a:buChar char="q"/>
            </a:pPr>
            <a:r>
              <a:rPr lang="fr-FR" sz="3200" dirty="0" smtClean="0">
                <a:solidFill>
                  <a:srgbClr val="000000"/>
                </a:solidFill>
                <a:latin typeface="Arial" charset="0"/>
                <a:cs typeface="Arial" charset="0"/>
              </a:rPr>
              <a:t>Formuler et/ou adopter des législations et règlementations relatives au pastoralisme et à la transhumance par tous les Etats concernés </a:t>
            </a:r>
          </a:p>
          <a:p>
            <a:pPr marL="457200" indent="-457200">
              <a:buFont typeface="Wingdings" panose="05000000000000000000" pitchFamily="2" charset="2"/>
              <a:buChar char="q"/>
            </a:pPr>
            <a:r>
              <a:rPr lang="fr-FR" sz="3200" dirty="0" smtClean="0">
                <a:solidFill>
                  <a:srgbClr val="000000"/>
                </a:solidFill>
                <a:latin typeface="Arial" charset="0"/>
                <a:cs typeface="Arial" charset="0"/>
              </a:rPr>
              <a:t>Formuler et adopter par la CEEAC une règlementation régionale en la matière (voir Communiqué du Conseil des Ministres du COPAX, Libreville 3-4 mars 2018)</a:t>
            </a:r>
            <a:endParaRPr lang="fr-FR" dirty="0"/>
          </a:p>
        </p:txBody>
      </p:sp>
    </p:spTree>
    <p:extLst>
      <p:ext uri="{BB962C8B-B14F-4D97-AF65-F5344CB8AC3E}">
        <p14:creationId xmlns:p14="http://schemas.microsoft.com/office/powerpoint/2010/main" val="180365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678" y="546712"/>
            <a:ext cx="12059322" cy="6001643"/>
          </a:xfrm>
          <a:prstGeom prst="rect">
            <a:avLst/>
          </a:prstGeom>
        </p:spPr>
        <p:txBody>
          <a:bodyPr wrap="square">
            <a:spAutoFit/>
          </a:bodyPr>
          <a:lstStyle/>
          <a:p>
            <a:pPr marL="457200" indent="-457200" algn="just">
              <a:buFont typeface="Wingdings" panose="05000000000000000000" pitchFamily="2" charset="2"/>
              <a:buChar char="q"/>
              <a:defRPr/>
            </a:pPr>
            <a:r>
              <a:rPr lang="fr-FR" sz="3200" dirty="0" smtClean="0">
                <a:solidFill>
                  <a:srgbClr val="000000"/>
                </a:solidFill>
                <a:latin typeface="Arial" charset="0"/>
                <a:cs typeface="Arial" charset="0"/>
              </a:rPr>
              <a:t>Démilitariser et désarmer les communautés concernées</a:t>
            </a:r>
          </a:p>
          <a:p>
            <a:pPr algn="just">
              <a:defRPr/>
            </a:pPr>
            <a:endParaRPr lang="fr-FR" sz="3200" dirty="0" smtClean="0">
              <a:latin typeface="Arial" charset="0"/>
              <a:cs typeface="Arial" charset="0"/>
            </a:endParaRPr>
          </a:p>
          <a:p>
            <a:pPr marL="457200" indent="-457200" algn="just">
              <a:buFont typeface="Wingdings" panose="05000000000000000000" pitchFamily="2" charset="2"/>
              <a:buChar char="q"/>
              <a:defRPr/>
            </a:pPr>
            <a:r>
              <a:rPr lang="fr-FR" sz="3200" dirty="0" smtClean="0">
                <a:latin typeface="Arial" charset="0"/>
                <a:cs typeface="Arial" charset="0"/>
              </a:rPr>
              <a:t>Redistribuer les terres en respectant les lois qui tiennent compte des intérêts inclusifs de toutes les parties prenantes</a:t>
            </a:r>
          </a:p>
          <a:p>
            <a:pPr algn="just">
              <a:defRPr/>
            </a:pPr>
            <a:endParaRPr lang="fr-FR" sz="3200" dirty="0" smtClean="0">
              <a:latin typeface="Arial" charset="0"/>
              <a:cs typeface="Arial" charset="0"/>
            </a:endParaRPr>
          </a:p>
          <a:p>
            <a:pPr marL="457200" indent="-457200" algn="just">
              <a:buFont typeface="Wingdings" panose="05000000000000000000" pitchFamily="2" charset="2"/>
              <a:buChar char="q"/>
              <a:defRPr/>
            </a:pPr>
            <a:r>
              <a:rPr lang="fr-FR" sz="3200" dirty="0" smtClean="0">
                <a:solidFill>
                  <a:srgbClr val="000000"/>
                </a:solidFill>
                <a:latin typeface="Arial" charset="0"/>
                <a:cs typeface="Arial" charset="0"/>
              </a:rPr>
              <a:t>Redynamiser et réadapter les couloirs de transhumance</a:t>
            </a:r>
          </a:p>
          <a:p>
            <a:pPr algn="just">
              <a:defRPr/>
            </a:pPr>
            <a:endParaRPr lang="fr-FR" sz="3200" dirty="0" smtClean="0">
              <a:solidFill>
                <a:srgbClr val="000000"/>
              </a:solidFill>
              <a:latin typeface="Arial" charset="0"/>
              <a:cs typeface="Arial" charset="0"/>
            </a:endParaRPr>
          </a:p>
          <a:p>
            <a:pPr marL="457200" indent="-457200" algn="just">
              <a:buFont typeface="Wingdings" panose="05000000000000000000" pitchFamily="2" charset="2"/>
              <a:buChar char="q"/>
              <a:defRPr/>
            </a:pPr>
            <a:r>
              <a:rPr lang="fr-FR" sz="3200" dirty="0" smtClean="0">
                <a:solidFill>
                  <a:srgbClr val="000000"/>
                </a:solidFill>
                <a:latin typeface="Arial" charset="0"/>
                <a:cs typeface="Arial" charset="0"/>
              </a:rPr>
              <a:t>Encourager les collectivités à aménager des espaces payants et sécurisés dédiés à la transhumance</a:t>
            </a:r>
          </a:p>
          <a:p>
            <a:pPr algn="just">
              <a:defRPr/>
            </a:pPr>
            <a:endParaRPr lang="fr-FR" sz="3200" dirty="0" smtClean="0">
              <a:solidFill>
                <a:srgbClr val="000000"/>
              </a:solidFill>
              <a:latin typeface="Arial" charset="0"/>
              <a:cs typeface="Arial" charset="0"/>
            </a:endParaRPr>
          </a:p>
          <a:p>
            <a:pPr marL="457200" indent="-457200" algn="just">
              <a:buFont typeface="Wingdings" panose="05000000000000000000" pitchFamily="2" charset="2"/>
              <a:buChar char="q"/>
              <a:defRPr/>
            </a:pPr>
            <a:r>
              <a:rPr lang="fr-FR" sz="3200" dirty="0" smtClean="0">
                <a:solidFill>
                  <a:srgbClr val="000000"/>
                </a:solidFill>
                <a:latin typeface="Arial" charset="0"/>
                <a:cs typeface="Arial" charset="0"/>
              </a:rPr>
              <a:t>Mettre en place et/ou redynamiser les mécanismes intercommunautaires de dialogue </a:t>
            </a:r>
            <a:endParaRPr lang="fr-FR" sz="3200" dirty="0">
              <a:solidFill>
                <a:srgbClr val="000000"/>
              </a:solidFill>
              <a:latin typeface="Arial" charset="0"/>
              <a:cs typeface="Arial" charset="0"/>
            </a:endParaRPr>
          </a:p>
        </p:txBody>
      </p:sp>
    </p:spTree>
    <p:extLst>
      <p:ext uri="{BB962C8B-B14F-4D97-AF65-F5344CB8AC3E}">
        <p14:creationId xmlns:p14="http://schemas.microsoft.com/office/powerpoint/2010/main" val="363351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additive="base">
                                        <p:cTn id="25" dur="500" fill="hold"/>
                                        <p:tgtEl>
                                          <p:spTgt spid="2">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 calcmode="lin" valueType="num">
                                      <p:cBhvr additive="base">
                                        <p:cTn id="31" dur="500" fill="hold"/>
                                        <p:tgtEl>
                                          <p:spTgt spid="2">
                                            <p:txEl>
                                              <p:pRg st="8" end="8"/>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8739" y="408791"/>
            <a:ext cx="11973261" cy="5262979"/>
          </a:xfrm>
          <a:prstGeom prst="rect">
            <a:avLst/>
          </a:prstGeom>
        </p:spPr>
        <p:txBody>
          <a:bodyPr wrap="square">
            <a:spAutoFit/>
          </a:bodyPr>
          <a:lstStyle/>
          <a:p>
            <a:pPr marL="457200" indent="-457200" algn="just">
              <a:buFont typeface="Wingdings" panose="05000000000000000000" pitchFamily="2" charset="2"/>
              <a:buChar char="q"/>
            </a:pPr>
            <a:r>
              <a:rPr lang="fr-FR" altLang="fr-FR" sz="2800" dirty="0" smtClean="0">
                <a:solidFill>
                  <a:srgbClr val="000000"/>
                </a:solidFill>
                <a:latin typeface="Arial" panose="020B0604020202020204" pitchFamily="34" charset="0"/>
                <a:cs typeface="Arial" panose="020B0604020202020204" pitchFamily="34" charset="0"/>
              </a:rPr>
              <a:t>Mettre en place des cadres multipartites permanents de concertation incluant le gouvernement, les agriculteurs, les éleveurs, les autorités traditionnelles et religieuses, les ONG, etc.</a:t>
            </a:r>
          </a:p>
          <a:p>
            <a:pPr algn="just"/>
            <a:endParaRPr lang="fr-FR" altLang="fr-FR" sz="2800" dirty="0" smtClean="0">
              <a:solidFill>
                <a:srgbClr val="000000"/>
              </a:solidFill>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q"/>
            </a:pPr>
            <a:r>
              <a:rPr lang="fr-FR" altLang="fr-FR" sz="2800" dirty="0" smtClean="0">
                <a:latin typeface="Arial" panose="020B0604020202020204" pitchFamily="34" charset="0"/>
                <a:cs typeface="Arial" panose="020B0604020202020204" pitchFamily="34" charset="0"/>
              </a:rPr>
              <a:t>Mettre en place un réseau régional ou une plateforme régionale des éleveurs, d’une part, et des agriculteurs, d’autre part</a:t>
            </a:r>
          </a:p>
          <a:p>
            <a:pPr algn="just"/>
            <a:endParaRPr lang="fr-FR" altLang="fr-FR" sz="2800" dirty="0" smtClean="0">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q"/>
            </a:pPr>
            <a:r>
              <a:rPr lang="fr-FR" altLang="fr-FR" sz="2800" dirty="0" smtClean="0">
                <a:latin typeface="Arial" panose="020B0604020202020204" pitchFamily="34" charset="0"/>
                <a:cs typeface="Arial" panose="020B0604020202020204" pitchFamily="34" charset="0"/>
              </a:rPr>
              <a:t>Organiser à intervalles réguliers des rencontres d’échanges entre les réseaux nationaux et régionaux des éleveurs et des agriculteurs</a:t>
            </a:r>
          </a:p>
          <a:p>
            <a:pPr algn="just"/>
            <a:endParaRPr lang="fr-FR" altLang="fr-FR" sz="2800" dirty="0" smtClean="0">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q"/>
            </a:pPr>
            <a:r>
              <a:rPr lang="fr-FR" altLang="fr-FR" sz="2800" dirty="0" smtClean="0">
                <a:latin typeface="Arial" panose="020B0604020202020204" pitchFamily="34" charset="0"/>
                <a:cs typeface="Arial" panose="020B0604020202020204" pitchFamily="34" charset="0"/>
              </a:rPr>
              <a:t>Populariser et appliquer de manière effective et systématique l’usage du « passeport pour le bétail »</a:t>
            </a:r>
            <a:endParaRPr lang="fr-FR" altLang="fr-F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7395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additive="base">
                                        <p:cTn id="25" dur="500" fill="hold"/>
                                        <p:tgtEl>
                                          <p:spTgt spid="2">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ZoneTexte 1"/>
          <p:cNvSpPr txBox="1"/>
          <p:nvPr/>
        </p:nvSpPr>
        <p:spPr>
          <a:xfrm>
            <a:off x="2475780" y="4826271"/>
            <a:ext cx="6987396" cy="769441"/>
          </a:xfrm>
          <a:prstGeom prst="rect">
            <a:avLst/>
          </a:prstGeom>
          <a:noFill/>
        </p:spPr>
        <p:txBody>
          <a:bodyPr wrap="square" rtlCol="0">
            <a:spAutoFit/>
          </a:bodyPr>
          <a:lstStyle/>
          <a:p>
            <a:r>
              <a:rPr lang="fr-FR" sz="4400" b="1" dirty="0" smtClean="0"/>
              <a:t>MERCI DE VOTRE ATTENTION</a:t>
            </a:r>
            <a:endParaRPr lang="fr-FR" sz="4400" b="1" dirty="0"/>
          </a:p>
        </p:txBody>
      </p:sp>
      <p:pic>
        <p:nvPicPr>
          <p:cNvPr id="3" name="Picture 2" descr="https://www.icrc.org/sites/default/files/wysiwyg/central-african-republic-02-vaccination-ecosec-1508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2589" y="557913"/>
            <a:ext cx="8032376" cy="4268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1635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texte 2"/>
          <p:cNvSpPr txBox="1">
            <a:spLocks/>
          </p:cNvSpPr>
          <p:nvPr/>
        </p:nvSpPr>
        <p:spPr>
          <a:xfrm>
            <a:off x="742999" y="453461"/>
            <a:ext cx="3732695" cy="6162492"/>
          </a:xfrm>
          <a:prstGeom prst="rect">
            <a:avLst/>
          </a:prstGeom>
        </p:spPr>
        <p:txBody>
          <a:bodyPr>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just">
              <a:buNone/>
            </a:pPr>
            <a:r>
              <a:rPr lang="fr-FR" sz="2000" b="1" u="sng" dirty="0" err="1" smtClean="0">
                <a:solidFill>
                  <a:schemeClr val="tx1"/>
                </a:solidFill>
                <a:latin typeface="Arial"/>
                <a:cs typeface="Arial"/>
              </a:rPr>
              <a:t>Member</a:t>
            </a:r>
            <a:r>
              <a:rPr lang="fr-FR" sz="2000" b="1" u="sng" dirty="0" smtClean="0">
                <a:solidFill>
                  <a:schemeClr val="tx1"/>
                </a:solidFill>
                <a:latin typeface="Arial"/>
                <a:cs typeface="Arial"/>
              </a:rPr>
              <a:t> States</a:t>
            </a:r>
          </a:p>
          <a:p>
            <a:pPr marL="342900" indent="-342900" algn="just">
              <a:buFont typeface="+mj-lt"/>
              <a:buAutoNum type="arabicPeriod"/>
            </a:pPr>
            <a:r>
              <a:rPr lang="fr-FR" sz="2000" b="1" dirty="0">
                <a:solidFill>
                  <a:srgbClr val="000000"/>
                </a:solidFill>
                <a:latin typeface="Arial"/>
                <a:cs typeface="Arial"/>
              </a:rPr>
              <a:t>Angola; </a:t>
            </a:r>
          </a:p>
          <a:p>
            <a:pPr marL="342900" indent="-342900" algn="just">
              <a:buFont typeface="+mj-lt"/>
              <a:buAutoNum type="arabicPeriod"/>
            </a:pPr>
            <a:r>
              <a:rPr lang="fr-FR" sz="2000" b="1" dirty="0">
                <a:solidFill>
                  <a:srgbClr val="000000"/>
                </a:solidFill>
                <a:latin typeface="Arial"/>
                <a:cs typeface="Arial"/>
              </a:rPr>
              <a:t>Burundi; </a:t>
            </a:r>
          </a:p>
          <a:p>
            <a:pPr marL="342900" indent="-342900" algn="just">
              <a:buFont typeface="+mj-lt"/>
              <a:buAutoNum type="arabicPeriod"/>
            </a:pPr>
            <a:r>
              <a:rPr lang="fr-FR" sz="2000" b="1" dirty="0">
                <a:solidFill>
                  <a:srgbClr val="000000"/>
                </a:solidFill>
                <a:latin typeface="Arial"/>
                <a:cs typeface="Arial"/>
              </a:rPr>
              <a:t>Cameroun; </a:t>
            </a:r>
          </a:p>
          <a:p>
            <a:pPr marL="342900" indent="-342900" algn="just">
              <a:buFont typeface="+mj-lt"/>
              <a:buAutoNum type="arabicPeriod"/>
            </a:pPr>
            <a:r>
              <a:rPr lang="fr-FR" sz="2000" b="1" dirty="0">
                <a:solidFill>
                  <a:srgbClr val="000000"/>
                </a:solidFill>
                <a:latin typeface="Arial"/>
                <a:cs typeface="Arial"/>
              </a:rPr>
              <a:t>Congo Brazzaville;</a:t>
            </a:r>
          </a:p>
          <a:p>
            <a:pPr marL="342900" indent="-342900" algn="just">
              <a:buFont typeface="+mj-lt"/>
              <a:buAutoNum type="arabicPeriod"/>
            </a:pPr>
            <a:r>
              <a:rPr lang="fr-FR" sz="2000" b="1" dirty="0">
                <a:solidFill>
                  <a:srgbClr val="000000"/>
                </a:solidFill>
                <a:latin typeface="Arial"/>
                <a:cs typeface="Arial"/>
              </a:rPr>
              <a:t>Gabon;</a:t>
            </a:r>
          </a:p>
          <a:p>
            <a:pPr marL="342900" indent="-342900" algn="just">
              <a:buFont typeface="+mj-lt"/>
              <a:buAutoNum type="arabicPeriod"/>
            </a:pPr>
            <a:r>
              <a:rPr lang="fr-FR" sz="2000" b="1" dirty="0">
                <a:solidFill>
                  <a:srgbClr val="000000"/>
                </a:solidFill>
                <a:latin typeface="Arial"/>
                <a:cs typeface="Arial"/>
              </a:rPr>
              <a:t>Guinée Equatoriale;</a:t>
            </a:r>
          </a:p>
          <a:p>
            <a:pPr marL="342900" indent="-342900" algn="just">
              <a:buFont typeface="+mj-lt"/>
              <a:buAutoNum type="arabicPeriod"/>
            </a:pPr>
            <a:r>
              <a:rPr lang="fr-FR" sz="2000" b="1" dirty="0">
                <a:solidFill>
                  <a:srgbClr val="000000"/>
                </a:solidFill>
                <a:latin typeface="Arial"/>
                <a:cs typeface="Arial"/>
              </a:rPr>
              <a:t>République Centrafricaine (RCA);</a:t>
            </a:r>
          </a:p>
          <a:p>
            <a:pPr marL="342900" indent="-342900" algn="just">
              <a:buFont typeface="+mj-lt"/>
              <a:buAutoNum type="arabicPeriod"/>
            </a:pPr>
            <a:r>
              <a:rPr lang="fr-FR" sz="2000" b="1" dirty="0">
                <a:solidFill>
                  <a:srgbClr val="FF0000"/>
                </a:solidFill>
                <a:latin typeface="Arial"/>
                <a:cs typeface="Arial"/>
              </a:rPr>
              <a:t>République Démocratique du Congo (RDC);</a:t>
            </a:r>
          </a:p>
          <a:p>
            <a:pPr marL="342900" indent="-342900" algn="just">
              <a:buFont typeface="+mj-lt"/>
              <a:buAutoNum type="arabicPeriod"/>
            </a:pPr>
            <a:r>
              <a:rPr lang="fr-FR" sz="2000" b="1" dirty="0">
                <a:solidFill>
                  <a:srgbClr val="000000"/>
                </a:solidFill>
                <a:latin typeface="Arial"/>
                <a:cs typeface="Arial"/>
              </a:rPr>
              <a:t>Rwanda;</a:t>
            </a:r>
          </a:p>
          <a:p>
            <a:pPr marL="342900" indent="-342900" algn="just">
              <a:buFont typeface="+mj-lt"/>
              <a:buAutoNum type="arabicPeriod"/>
            </a:pPr>
            <a:r>
              <a:rPr lang="fr-FR" sz="2000" b="1" dirty="0">
                <a:solidFill>
                  <a:srgbClr val="000000"/>
                </a:solidFill>
                <a:latin typeface="Arial"/>
                <a:cs typeface="Arial"/>
              </a:rPr>
              <a:t>Tchad; </a:t>
            </a:r>
          </a:p>
          <a:p>
            <a:pPr marL="342900" indent="-342900" algn="just">
              <a:buFont typeface="+mj-lt"/>
              <a:buAutoNum type="arabicPeriod"/>
            </a:pPr>
            <a:r>
              <a:rPr lang="fr-FR" sz="2000" b="1" dirty="0">
                <a:solidFill>
                  <a:srgbClr val="000000"/>
                </a:solidFill>
                <a:latin typeface="Arial"/>
                <a:cs typeface="Arial"/>
              </a:rPr>
              <a:t>Sao Tomé &amp; Principe  </a:t>
            </a:r>
          </a:p>
        </p:txBody>
      </p:sp>
      <p:pic>
        <p:nvPicPr>
          <p:cNvPr id="4" name="Espace réservé pour une image  4" descr="Carte de la CEEAC.png"/>
          <p:cNvPicPr>
            <a:picLocks noChangeAspect="1"/>
          </p:cNvPicPr>
          <p:nvPr/>
        </p:nvPicPr>
        <p:blipFill>
          <a:blip r:embed="rId2">
            <a:extLst>
              <a:ext uri="{28A0092B-C50C-407E-A947-70E740481C1C}">
                <a14:useLocalDpi xmlns:a14="http://schemas.microsoft.com/office/drawing/2010/main" val="0"/>
              </a:ext>
            </a:extLst>
          </a:blip>
          <a:srcRect l="4140" r="4140"/>
          <a:stretch>
            <a:fillRect/>
          </a:stretch>
        </p:blipFill>
        <p:spPr>
          <a:xfrm>
            <a:off x="5303078" y="713671"/>
            <a:ext cx="5223566" cy="5176630"/>
          </a:xfrm>
          <a:prstGeom prst="rect">
            <a:avLst/>
          </a:prstGeom>
        </p:spPr>
      </p:pic>
    </p:spTree>
    <p:extLst>
      <p:ext uri="{BB962C8B-B14F-4D97-AF65-F5344CB8AC3E}">
        <p14:creationId xmlns:p14="http://schemas.microsoft.com/office/powerpoint/2010/main" val="1154437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par>
                                <p:cTn id="21" presetID="31"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ppt_w</p:attrName>
                                        </p:attrNameLst>
                                      </p:cBhvr>
                                      <p:tavLst>
                                        <p:tav tm="0">
                                          <p:val>
                                            <p:fltVal val="0"/>
                                          </p:val>
                                        </p:tav>
                                        <p:tav tm="100000">
                                          <p:val>
                                            <p:strVal val="#ppt_w"/>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style.rotation</p:attrName>
                                        </p:attrNameLst>
                                      </p:cBhvr>
                                      <p:tavLst>
                                        <p:tav tm="0">
                                          <p:val>
                                            <p:fltVal val="90"/>
                                          </p:val>
                                        </p:tav>
                                        <p:tav tm="100000">
                                          <p:val>
                                            <p:fltVal val="0"/>
                                          </p:val>
                                        </p:tav>
                                      </p:tavLst>
                                    </p:anim>
                                    <p:animEffect transition="in" filter="fade">
                                      <p:cBhvr>
                                        <p:cTn id="2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12000"/>
            <a:lum/>
          </a:blip>
          <a:srcRect/>
          <a:stretch>
            <a:fillRect l="10000" t="10000" r="10000" b="10000"/>
          </a:stretch>
        </a:blipFill>
        <a:effectLst/>
      </p:bgPr>
    </p:bg>
    <p:spTree>
      <p:nvGrpSpPr>
        <p:cNvPr id="1" name=""/>
        <p:cNvGrpSpPr/>
        <p:nvPr/>
      </p:nvGrpSpPr>
      <p:grpSpPr>
        <a:xfrm>
          <a:off x="0" y="0"/>
          <a:ext cx="0" cy="0"/>
          <a:chOff x="0" y="0"/>
          <a:chExt cx="0" cy="0"/>
        </a:xfrm>
      </p:grpSpPr>
      <p:sp>
        <p:nvSpPr>
          <p:cNvPr id="2" name="Rectangle 1"/>
          <p:cNvSpPr/>
          <p:nvPr/>
        </p:nvSpPr>
        <p:spPr>
          <a:xfrm>
            <a:off x="1742536" y="2469626"/>
            <a:ext cx="8229600" cy="1569660"/>
          </a:xfrm>
          <a:prstGeom prst="rect">
            <a:avLst/>
          </a:prstGeom>
        </p:spPr>
        <p:txBody>
          <a:bodyPr wrap="square">
            <a:spAutoFit/>
          </a:bodyPr>
          <a:lstStyle/>
          <a:p>
            <a:r>
              <a:rPr lang="fr-FR" sz="3200" b="1" dirty="0" smtClean="0">
                <a:latin typeface="Arial"/>
                <a:cs typeface="Arial"/>
              </a:rPr>
              <a:t>Superficie:</a:t>
            </a:r>
            <a:r>
              <a:rPr lang="fr-FR" sz="3200" dirty="0" smtClean="0">
                <a:latin typeface="Arial"/>
                <a:cs typeface="Arial"/>
              </a:rPr>
              <a:t> </a:t>
            </a:r>
            <a:r>
              <a:rPr lang="fr-FR" sz="3200" dirty="0">
                <a:latin typeface="Arial"/>
                <a:cs typeface="Arial"/>
              </a:rPr>
              <a:t>6,6 millions de Km2;</a:t>
            </a:r>
          </a:p>
          <a:p>
            <a:r>
              <a:rPr lang="fr-FR" sz="3200" b="1" dirty="0">
                <a:latin typeface="Arial"/>
                <a:cs typeface="Arial"/>
              </a:rPr>
              <a:t>Population:</a:t>
            </a:r>
            <a:r>
              <a:rPr lang="fr-FR" sz="3200" dirty="0">
                <a:latin typeface="Arial"/>
                <a:cs typeface="Arial"/>
              </a:rPr>
              <a:t> 181 millions </a:t>
            </a:r>
            <a:r>
              <a:rPr lang="fr-FR" sz="3200" dirty="0" smtClean="0">
                <a:latin typeface="Arial"/>
                <a:cs typeface="Arial"/>
              </a:rPr>
              <a:t>d’habitants (2016</a:t>
            </a:r>
            <a:r>
              <a:rPr lang="fr-FR" sz="3200" dirty="0">
                <a:latin typeface="Arial"/>
                <a:cs typeface="Arial"/>
              </a:rPr>
              <a:t>);</a:t>
            </a:r>
          </a:p>
          <a:p>
            <a:r>
              <a:rPr lang="fr-FR" sz="3200" b="1" dirty="0" smtClean="0">
                <a:latin typeface="Arial"/>
                <a:cs typeface="Arial"/>
              </a:rPr>
              <a:t>Densité:</a:t>
            </a:r>
            <a:r>
              <a:rPr lang="fr-FR" sz="3200" dirty="0" smtClean="0">
                <a:latin typeface="Arial"/>
                <a:cs typeface="Arial"/>
              </a:rPr>
              <a:t> </a:t>
            </a:r>
            <a:r>
              <a:rPr lang="fr-FR" sz="3200" dirty="0">
                <a:latin typeface="Arial"/>
                <a:cs typeface="Arial"/>
              </a:rPr>
              <a:t>27 Habitants/Km2</a:t>
            </a:r>
            <a:r>
              <a:rPr lang="fr-FR" sz="3200" dirty="0" smtClean="0">
                <a:latin typeface="Arial"/>
                <a:cs typeface="Arial"/>
              </a:rPr>
              <a:t>;</a:t>
            </a:r>
            <a:endParaRPr lang="fr-FR" sz="3200" dirty="0">
              <a:latin typeface="Arial"/>
              <a:cs typeface="Arial"/>
            </a:endParaRPr>
          </a:p>
        </p:txBody>
      </p:sp>
    </p:spTree>
    <p:extLst>
      <p:ext uri="{BB962C8B-B14F-4D97-AF65-F5344CB8AC3E}">
        <p14:creationId xmlns:p14="http://schemas.microsoft.com/office/powerpoint/2010/main" val="23779826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ZoneTexte 53"/>
          <p:cNvSpPr txBox="1"/>
          <p:nvPr/>
        </p:nvSpPr>
        <p:spPr>
          <a:xfrm>
            <a:off x="136581" y="153312"/>
            <a:ext cx="6926222" cy="461665"/>
          </a:xfrm>
          <a:prstGeom prst="rect">
            <a:avLst/>
          </a:prstGeom>
          <a:solidFill>
            <a:schemeClr val="accent1"/>
          </a:solidFill>
          <a:ln w="28575">
            <a:noFill/>
          </a:ln>
        </p:spPr>
        <p:txBody>
          <a:bodyPr wrap="square" rtlCol="0">
            <a:spAutoFit/>
          </a:bodyPr>
          <a:lstStyle/>
          <a:p>
            <a:pPr marL="457200" indent="-457200" algn="ctr">
              <a:buFont typeface="+mj-lt"/>
              <a:buAutoNum type="alphaUcPeriod" startAt="2"/>
            </a:pPr>
            <a:r>
              <a:rPr lang="fr-FR" sz="2400" b="1" dirty="0" smtClean="0"/>
              <a:t>ARRANGEMENTS INSTITUTIONNELS </a:t>
            </a:r>
            <a:endParaRPr lang="fr-FR" sz="2400" b="1" dirty="0"/>
          </a:p>
        </p:txBody>
      </p:sp>
      <p:sp>
        <p:nvSpPr>
          <p:cNvPr id="55" name="ZoneTexte 54"/>
          <p:cNvSpPr txBox="1"/>
          <p:nvPr/>
        </p:nvSpPr>
        <p:spPr>
          <a:xfrm>
            <a:off x="295835" y="1087108"/>
            <a:ext cx="2918012" cy="4668233"/>
          </a:xfrm>
          <a:prstGeom prst="rect">
            <a:avLst/>
          </a:prstGeom>
          <a:solidFill>
            <a:schemeClr val="bg1"/>
          </a:solidFill>
        </p:spPr>
        <p:txBody>
          <a:bodyPr wrap="square" rtlCol="0">
            <a:spAutoFit/>
          </a:bodyPr>
          <a:lstStyle/>
          <a:p>
            <a:endParaRPr lang="fr-FR" dirty="0"/>
          </a:p>
        </p:txBody>
      </p:sp>
      <p:pic>
        <p:nvPicPr>
          <p:cNvPr id="56" name="Picture 2" descr="http://media1.picsearch.com/is?F620rFSjF-D2vxeKN90TjD9nOVgWNAoIsth_RJ4V8pg&amp;height=34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08332" y="2518356"/>
            <a:ext cx="1601487" cy="1532963"/>
          </a:xfrm>
          <a:prstGeom prst="rect">
            <a:avLst/>
          </a:prstGeom>
          <a:noFill/>
          <a:extLst>
            <a:ext uri="{909E8E84-426E-40DD-AFC4-6F175D3DCCD1}">
              <a14:hiddenFill xmlns:a14="http://schemas.microsoft.com/office/drawing/2010/main">
                <a:solidFill>
                  <a:srgbClr val="FFFFFF"/>
                </a:solidFill>
              </a14:hiddenFill>
            </a:ext>
          </a:extLst>
        </p:spPr>
      </p:pic>
      <p:pic>
        <p:nvPicPr>
          <p:cNvPr id="57" name="Image 56"/>
          <p:cNvPicPr>
            <a:picLocks noChangeAspect="1"/>
          </p:cNvPicPr>
          <p:nvPr/>
        </p:nvPicPr>
        <p:blipFill>
          <a:blip r:embed="rId14"/>
          <a:stretch>
            <a:fillRect/>
          </a:stretch>
        </p:blipFill>
        <p:spPr>
          <a:xfrm>
            <a:off x="35274" y="2247408"/>
            <a:ext cx="1028085" cy="2056170"/>
          </a:xfrm>
          <a:prstGeom prst="rect">
            <a:avLst/>
          </a:prstGeom>
        </p:spPr>
      </p:pic>
      <p:grpSp>
        <p:nvGrpSpPr>
          <p:cNvPr id="58" name="Group 193"/>
          <p:cNvGrpSpPr/>
          <p:nvPr/>
        </p:nvGrpSpPr>
        <p:grpSpPr>
          <a:xfrm>
            <a:off x="1872792" y="776358"/>
            <a:ext cx="8795878" cy="5879275"/>
            <a:chOff x="3139540" y="776358"/>
            <a:chExt cx="8402886" cy="5879275"/>
          </a:xfrm>
        </p:grpSpPr>
        <p:sp>
          <p:nvSpPr>
            <p:cNvPr id="59" name="Oval 184"/>
            <p:cNvSpPr/>
            <p:nvPr/>
          </p:nvSpPr>
          <p:spPr>
            <a:xfrm>
              <a:off x="3674487" y="776358"/>
              <a:ext cx="7867939" cy="5879275"/>
            </a:xfrm>
            <a:prstGeom prst="ellipse">
              <a:avLst/>
            </a:prstGeom>
            <a:ln w="57150">
              <a:solidFill>
                <a:srgbClr val="0070C0"/>
              </a:solidFill>
            </a:ln>
            <a:scene3d>
              <a:camera prst="isometricOffAxis2Left"/>
              <a:lightRig rig="threePt" dir="t"/>
            </a:scene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60" name="Rounded Rectangle 187"/>
            <p:cNvSpPr/>
            <p:nvPr/>
          </p:nvSpPr>
          <p:spPr>
            <a:xfrm rot="19138408">
              <a:off x="3139540" y="1180659"/>
              <a:ext cx="1653146" cy="641071"/>
            </a:xfrm>
            <a:prstGeom prst="roundRect">
              <a:avLst/>
            </a:prstGeom>
            <a:solidFill>
              <a:schemeClr val="bg1">
                <a:lumMod val="95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3200" b="1" dirty="0" smtClean="0">
                  <a:ln w="0"/>
                  <a:solidFill>
                    <a:srgbClr val="002060"/>
                  </a:solidFill>
                  <a:effectLst>
                    <a:outerShdw blurRad="38100" dist="25400" dir="5400000" algn="ctr" rotWithShape="0">
                      <a:srgbClr val="6E747A">
                        <a:alpha val="43000"/>
                      </a:srgbClr>
                    </a:outerShdw>
                  </a:effectLst>
                </a:rPr>
                <a:t>CEEAC</a:t>
              </a:r>
              <a:endParaRPr lang="en-US" sz="3200" b="1" dirty="0">
                <a:ln w="0"/>
                <a:solidFill>
                  <a:srgbClr val="002060"/>
                </a:solidFill>
                <a:effectLst>
                  <a:outerShdw blurRad="38100" dist="25400" dir="5400000" algn="ctr" rotWithShape="0">
                    <a:srgbClr val="6E747A">
                      <a:alpha val="43000"/>
                    </a:srgbClr>
                  </a:outerShdw>
                </a:effectLst>
              </a:endParaRPr>
            </a:p>
          </p:txBody>
        </p:sp>
        <p:cxnSp>
          <p:nvCxnSpPr>
            <p:cNvPr id="61" name="Straight Arrow Connector 191"/>
            <p:cNvCxnSpPr>
              <a:stCxn id="59" idx="1"/>
              <a:endCxn id="60" idx="2"/>
            </p:cNvCxnSpPr>
            <p:nvPr/>
          </p:nvCxnSpPr>
          <p:spPr>
            <a:xfrm flipH="1">
              <a:off x="4167115" y="1637358"/>
              <a:ext cx="659605" cy="10565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grpSp>
        <p:nvGrpSpPr>
          <p:cNvPr id="62" name="Group 141"/>
          <p:cNvGrpSpPr/>
          <p:nvPr/>
        </p:nvGrpSpPr>
        <p:grpSpPr>
          <a:xfrm>
            <a:off x="5258854" y="2103323"/>
            <a:ext cx="1438214" cy="804857"/>
            <a:chOff x="8096422" y="2078881"/>
            <a:chExt cx="1438214" cy="804857"/>
          </a:xfrm>
        </p:grpSpPr>
        <p:sp>
          <p:nvSpPr>
            <p:cNvPr id="63" name="Freeform 448"/>
            <p:cNvSpPr>
              <a:spLocks/>
            </p:cNvSpPr>
            <p:nvPr>
              <p:custDataLst>
                <p:tags r:id="rId11"/>
              </p:custDataLst>
            </p:nvPr>
          </p:nvSpPr>
          <p:spPr bwMode="auto">
            <a:xfrm>
              <a:off x="8267380" y="2078881"/>
              <a:ext cx="731191" cy="804857"/>
            </a:xfrm>
            <a:custGeom>
              <a:avLst/>
              <a:gdLst>
                <a:gd name="T0" fmla="*/ 335 w 453"/>
                <a:gd name="T1" fmla="*/ 36 h 661"/>
                <a:gd name="T2" fmla="*/ 321 w 453"/>
                <a:gd name="T3" fmla="*/ 98 h 661"/>
                <a:gd name="T4" fmla="*/ 277 w 453"/>
                <a:gd name="T5" fmla="*/ 162 h 661"/>
                <a:gd name="T6" fmla="*/ 253 w 453"/>
                <a:gd name="T7" fmla="*/ 219 h 661"/>
                <a:gd name="T8" fmla="*/ 232 w 453"/>
                <a:gd name="T9" fmla="*/ 272 h 661"/>
                <a:gd name="T10" fmla="*/ 209 w 453"/>
                <a:gd name="T11" fmla="*/ 329 h 661"/>
                <a:gd name="T12" fmla="*/ 196 w 453"/>
                <a:gd name="T13" fmla="*/ 362 h 661"/>
                <a:gd name="T14" fmla="*/ 180 w 453"/>
                <a:gd name="T15" fmla="*/ 380 h 661"/>
                <a:gd name="T16" fmla="*/ 167 w 453"/>
                <a:gd name="T17" fmla="*/ 390 h 661"/>
                <a:gd name="T18" fmla="*/ 141 w 453"/>
                <a:gd name="T19" fmla="*/ 382 h 661"/>
                <a:gd name="T20" fmla="*/ 121 w 453"/>
                <a:gd name="T21" fmla="*/ 370 h 661"/>
                <a:gd name="T22" fmla="*/ 94 w 453"/>
                <a:gd name="T23" fmla="*/ 367 h 661"/>
                <a:gd name="T24" fmla="*/ 64 w 453"/>
                <a:gd name="T25" fmla="*/ 380 h 661"/>
                <a:gd name="T26" fmla="*/ 44 w 453"/>
                <a:gd name="T27" fmla="*/ 403 h 661"/>
                <a:gd name="T28" fmla="*/ 21 w 453"/>
                <a:gd name="T29" fmla="*/ 454 h 661"/>
                <a:gd name="T30" fmla="*/ 7 w 453"/>
                <a:gd name="T31" fmla="*/ 482 h 661"/>
                <a:gd name="T32" fmla="*/ 1 w 453"/>
                <a:gd name="T33" fmla="*/ 500 h 661"/>
                <a:gd name="T34" fmla="*/ 8 w 453"/>
                <a:gd name="T35" fmla="*/ 517 h 661"/>
                <a:gd name="T36" fmla="*/ 20 w 453"/>
                <a:gd name="T37" fmla="*/ 526 h 661"/>
                <a:gd name="T38" fmla="*/ 55 w 453"/>
                <a:gd name="T39" fmla="*/ 526 h 661"/>
                <a:gd name="T40" fmla="*/ 71 w 453"/>
                <a:gd name="T41" fmla="*/ 548 h 661"/>
                <a:gd name="T42" fmla="*/ 73 w 453"/>
                <a:gd name="T43" fmla="*/ 590 h 661"/>
                <a:gd name="T44" fmla="*/ 67 w 453"/>
                <a:gd name="T45" fmla="*/ 630 h 661"/>
                <a:gd name="T46" fmla="*/ 433 w 453"/>
                <a:gd name="T47" fmla="*/ 661 h 661"/>
                <a:gd name="T48" fmla="*/ 442 w 453"/>
                <a:gd name="T49" fmla="*/ 582 h 661"/>
                <a:gd name="T50" fmla="*/ 415 w 453"/>
                <a:gd name="T51" fmla="*/ 568 h 661"/>
                <a:gd name="T52" fmla="*/ 373 w 453"/>
                <a:gd name="T53" fmla="*/ 557 h 661"/>
                <a:gd name="T54" fmla="*/ 353 w 453"/>
                <a:gd name="T55" fmla="*/ 549 h 661"/>
                <a:gd name="T56" fmla="*/ 340 w 453"/>
                <a:gd name="T57" fmla="*/ 537 h 661"/>
                <a:gd name="T58" fmla="*/ 333 w 453"/>
                <a:gd name="T59" fmla="*/ 515 h 661"/>
                <a:gd name="T60" fmla="*/ 333 w 453"/>
                <a:gd name="T61" fmla="*/ 464 h 661"/>
                <a:gd name="T62" fmla="*/ 337 w 453"/>
                <a:gd name="T63" fmla="*/ 428 h 661"/>
                <a:gd name="T64" fmla="*/ 351 w 453"/>
                <a:gd name="T65" fmla="*/ 397 h 661"/>
                <a:gd name="T66" fmla="*/ 373 w 453"/>
                <a:gd name="T67" fmla="*/ 364 h 661"/>
                <a:gd name="T68" fmla="*/ 392 w 453"/>
                <a:gd name="T69" fmla="*/ 330 h 661"/>
                <a:gd name="T70" fmla="*/ 399 w 453"/>
                <a:gd name="T71" fmla="*/ 297 h 661"/>
                <a:gd name="T72" fmla="*/ 389 w 453"/>
                <a:gd name="T73" fmla="*/ 267 h 661"/>
                <a:gd name="T74" fmla="*/ 373 w 453"/>
                <a:gd name="T75" fmla="*/ 246 h 661"/>
                <a:gd name="T76" fmla="*/ 343 w 453"/>
                <a:gd name="T77" fmla="*/ 217 h 661"/>
                <a:gd name="T78" fmla="*/ 333 w 453"/>
                <a:gd name="T79" fmla="*/ 192 h 661"/>
                <a:gd name="T80" fmla="*/ 335 w 453"/>
                <a:gd name="T81" fmla="*/ 173 h 661"/>
                <a:gd name="T82" fmla="*/ 353 w 453"/>
                <a:gd name="T83" fmla="*/ 164 h 661"/>
                <a:gd name="T84" fmla="*/ 406 w 453"/>
                <a:gd name="T85" fmla="*/ 162 h 661"/>
                <a:gd name="T86" fmla="*/ 395 w 453"/>
                <a:gd name="T87" fmla="*/ 151 h 661"/>
                <a:gd name="T88" fmla="*/ 379 w 453"/>
                <a:gd name="T89" fmla="*/ 117 h 661"/>
                <a:gd name="T90" fmla="*/ 371 w 453"/>
                <a:gd name="T91" fmla="*/ 73 h 661"/>
                <a:gd name="T92" fmla="*/ 373 w 453"/>
                <a:gd name="T93" fmla="*/ 45 h 661"/>
                <a:gd name="T94" fmla="*/ 367 w 453"/>
                <a:gd name="T95" fmla="*/ 11 h 661"/>
                <a:gd name="T96" fmla="*/ 347 w 453"/>
                <a:gd name="T97"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53" h="661">
                  <a:moveTo>
                    <a:pt x="330" y="9"/>
                  </a:moveTo>
                  <a:lnTo>
                    <a:pt x="332" y="23"/>
                  </a:lnTo>
                  <a:lnTo>
                    <a:pt x="335" y="36"/>
                  </a:lnTo>
                  <a:lnTo>
                    <a:pt x="340" y="50"/>
                  </a:lnTo>
                  <a:lnTo>
                    <a:pt x="346" y="63"/>
                  </a:lnTo>
                  <a:lnTo>
                    <a:pt x="321" y="98"/>
                  </a:lnTo>
                  <a:lnTo>
                    <a:pt x="298" y="129"/>
                  </a:lnTo>
                  <a:lnTo>
                    <a:pt x="287" y="145"/>
                  </a:lnTo>
                  <a:lnTo>
                    <a:pt x="277" y="162"/>
                  </a:lnTo>
                  <a:lnTo>
                    <a:pt x="268" y="179"/>
                  </a:lnTo>
                  <a:lnTo>
                    <a:pt x="259" y="200"/>
                  </a:lnTo>
                  <a:lnTo>
                    <a:pt x="253" y="219"/>
                  </a:lnTo>
                  <a:lnTo>
                    <a:pt x="245" y="237"/>
                  </a:lnTo>
                  <a:lnTo>
                    <a:pt x="239" y="255"/>
                  </a:lnTo>
                  <a:lnTo>
                    <a:pt x="232" y="272"/>
                  </a:lnTo>
                  <a:lnTo>
                    <a:pt x="225" y="289"/>
                  </a:lnTo>
                  <a:lnTo>
                    <a:pt x="218" y="309"/>
                  </a:lnTo>
                  <a:lnTo>
                    <a:pt x="209" y="329"/>
                  </a:lnTo>
                  <a:lnTo>
                    <a:pt x="200" y="353"/>
                  </a:lnTo>
                  <a:lnTo>
                    <a:pt x="199" y="356"/>
                  </a:lnTo>
                  <a:lnTo>
                    <a:pt x="196" y="362"/>
                  </a:lnTo>
                  <a:lnTo>
                    <a:pt x="191" y="368"/>
                  </a:lnTo>
                  <a:lnTo>
                    <a:pt x="186" y="374"/>
                  </a:lnTo>
                  <a:lnTo>
                    <a:pt x="180" y="380"/>
                  </a:lnTo>
                  <a:lnTo>
                    <a:pt x="175" y="385"/>
                  </a:lnTo>
                  <a:lnTo>
                    <a:pt x="171" y="389"/>
                  </a:lnTo>
                  <a:lnTo>
                    <a:pt x="167" y="390"/>
                  </a:lnTo>
                  <a:lnTo>
                    <a:pt x="157" y="389"/>
                  </a:lnTo>
                  <a:lnTo>
                    <a:pt x="149" y="386"/>
                  </a:lnTo>
                  <a:lnTo>
                    <a:pt x="141" y="382"/>
                  </a:lnTo>
                  <a:lnTo>
                    <a:pt x="134" y="378"/>
                  </a:lnTo>
                  <a:lnTo>
                    <a:pt x="128" y="374"/>
                  </a:lnTo>
                  <a:lnTo>
                    <a:pt x="121" y="370"/>
                  </a:lnTo>
                  <a:lnTo>
                    <a:pt x="115" y="367"/>
                  </a:lnTo>
                  <a:lnTo>
                    <a:pt x="107" y="366"/>
                  </a:lnTo>
                  <a:lnTo>
                    <a:pt x="94" y="367"/>
                  </a:lnTo>
                  <a:lnTo>
                    <a:pt x="83" y="370"/>
                  </a:lnTo>
                  <a:lnTo>
                    <a:pt x="73" y="374"/>
                  </a:lnTo>
                  <a:lnTo>
                    <a:pt x="64" y="380"/>
                  </a:lnTo>
                  <a:lnTo>
                    <a:pt x="56" y="387"/>
                  </a:lnTo>
                  <a:lnTo>
                    <a:pt x="50" y="395"/>
                  </a:lnTo>
                  <a:lnTo>
                    <a:pt x="44" y="403"/>
                  </a:lnTo>
                  <a:lnTo>
                    <a:pt x="39" y="413"/>
                  </a:lnTo>
                  <a:lnTo>
                    <a:pt x="30" y="434"/>
                  </a:lnTo>
                  <a:lnTo>
                    <a:pt x="21" y="454"/>
                  </a:lnTo>
                  <a:lnTo>
                    <a:pt x="17" y="463"/>
                  </a:lnTo>
                  <a:lnTo>
                    <a:pt x="11" y="473"/>
                  </a:lnTo>
                  <a:lnTo>
                    <a:pt x="7" y="482"/>
                  </a:lnTo>
                  <a:lnTo>
                    <a:pt x="0" y="489"/>
                  </a:lnTo>
                  <a:lnTo>
                    <a:pt x="1" y="494"/>
                  </a:lnTo>
                  <a:lnTo>
                    <a:pt x="1" y="500"/>
                  </a:lnTo>
                  <a:lnTo>
                    <a:pt x="4" y="506"/>
                  </a:lnTo>
                  <a:lnTo>
                    <a:pt x="6" y="512"/>
                  </a:lnTo>
                  <a:lnTo>
                    <a:pt x="8" y="517"/>
                  </a:lnTo>
                  <a:lnTo>
                    <a:pt x="11" y="521"/>
                  </a:lnTo>
                  <a:lnTo>
                    <a:pt x="16" y="524"/>
                  </a:lnTo>
                  <a:lnTo>
                    <a:pt x="20" y="526"/>
                  </a:lnTo>
                  <a:lnTo>
                    <a:pt x="28" y="526"/>
                  </a:lnTo>
                  <a:lnTo>
                    <a:pt x="40" y="526"/>
                  </a:lnTo>
                  <a:lnTo>
                    <a:pt x="55" y="526"/>
                  </a:lnTo>
                  <a:lnTo>
                    <a:pt x="74" y="526"/>
                  </a:lnTo>
                  <a:lnTo>
                    <a:pt x="72" y="537"/>
                  </a:lnTo>
                  <a:lnTo>
                    <a:pt x="71" y="548"/>
                  </a:lnTo>
                  <a:lnTo>
                    <a:pt x="71" y="558"/>
                  </a:lnTo>
                  <a:lnTo>
                    <a:pt x="72" y="569"/>
                  </a:lnTo>
                  <a:lnTo>
                    <a:pt x="73" y="590"/>
                  </a:lnTo>
                  <a:lnTo>
                    <a:pt x="74" y="612"/>
                  </a:lnTo>
                  <a:lnTo>
                    <a:pt x="71" y="621"/>
                  </a:lnTo>
                  <a:lnTo>
                    <a:pt x="67" y="630"/>
                  </a:lnTo>
                  <a:lnTo>
                    <a:pt x="167" y="630"/>
                  </a:lnTo>
                  <a:lnTo>
                    <a:pt x="273" y="630"/>
                  </a:lnTo>
                  <a:lnTo>
                    <a:pt x="433" y="661"/>
                  </a:lnTo>
                  <a:lnTo>
                    <a:pt x="453" y="594"/>
                  </a:lnTo>
                  <a:lnTo>
                    <a:pt x="447" y="588"/>
                  </a:lnTo>
                  <a:lnTo>
                    <a:pt x="442" y="582"/>
                  </a:lnTo>
                  <a:lnTo>
                    <a:pt x="435" y="577"/>
                  </a:lnTo>
                  <a:lnTo>
                    <a:pt x="430" y="573"/>
                  </a:lnTo>
                  <a:lnTo>
                    <a:pt x="415" y="568"/>
                  </a:lnTo>
                  <a:lnTo>
                    <a:pt x="402" y="564"/>
                  </a:lnTo>
                  <a:lnTo>
                    <a:pt x="387" y="561"/>
                  </a:lnTo>
                  <a:lnTo>
                    <a:pt x="373" y="557"/>
                  </a:lnTo>
                  <a:lnTo>
                    <a:pt x="366" y="555"/>
                  </a:lnTo>
                  <a:lnTo>
                    <a:pt x="359" y="552"/>
                  </a:lnTo>
                  <a:lnTo>
                    <a:pt x="353" y="549"/>
                  </a:lnTo>
                  <a:lnTo>
                    <a:pt x="346" y="544"/>
                  </a:lnTo>
                  <a:lnTo>
                    <a:pt x="343" y="541"/>
                  </a:lnTo>
                  <a:lnTo>
                    <a:pt x="340" y="537"/>
                  </a:lnTo>
                  <a:lnTo>
                    <a:pt x="337" y="532"/>
                  </a:lnTo>
                  <a:lnTo>
                    <a:pt x="335" y="527"/>
                  </a:lnTo>
                  <a:lnTo>
                    <a:pt x="333" y="515"/>
                  </a:lnTo>
                  <a:lnTo>
                    <a:pt x="332" y="504"/>
                  </a:lnTo>
                  <a:lnTo>
                    <a:pt x="332" y="482"/>
                  </a:lnTo>
                  <a:lnTo>
                    <a:pt x="333" y="464"/>
                  </a:lnTo>
                  <a:lnTo>
                    <a:pt x="333" y="451"/>
                  </a:lnTo>
                  <a:lnTo>
                    <a:pt x="335" y="439"/>
                  </a:lnTo>
                  <a:lnTo>
                    <a:pt x="337" y="428"/>
                  </a:lnTo>
                  <a:lnTo>
                    <a:pt x="342" y="417"/>
                  </a:lnTo>
                  <a:lnTo>
                    <a:pt x="345" y="406"/>
                  </a:lnTo>
                  <a:lnTo>
                    <a:pt x="351" y="397"/>
                  </a:lnTo>
                  <a:lnTo>
                    <a:pt x="355" y="389"/>
                  </a:lnTo>
                  <a:lnTo>
                    <a:pt x="362" y="380"/>
                  </a:lnTo>
                  <a:lnTo>
                    <a:pt x="373" y="364"/>
                  </a:lnTo>
                  <a:lnTo>
                    <a:pt x="384" y="347"/>
                  </a:lnTo>
                  <a:lnTo>
                    <a:pt x="388" y="338"/>
                  </a:lnTo>
                  <a:lnTo>
                    <a:pt x="392" y="330"/>
                  </a:lnTo>
                  <a:lnTo>
                    <a:pt x="397" y="320"/>
                  </a:lnTo>
                  <a:lnTo>
                    <a:pt x="399" y="310"/>
                  </a:lnTo>
                  <a:lnTo>
                    <a:pt x="399" y="297"/>
                  </a:lnTo>
                  <a:lnTo>
                    <a:pt x="397" y="286"/>
                  </a:lnTo>
                  <a:lnTo>
                    <a:pt x="393" y="276"/>
                  </a:lnTo>
                  <a:lnTo>
                    <a:pt x="389" y="267"/>
                  </a:lnTo>
                  <a:lnTo>
                    <a:pt x="384" y="260"/>
                  </a:lnTo>
                  <a:lnTo>
                    <a:pt x="378" y="253"/>
                  </a:lnTo>
                  <a:lnTo>
                    <a:pt x="373" y="246"/>
                  </a:lnTo>
                  <a:lnTo>
                    <a:pt x="366" y="240"/>
                  </a:lnTo>
                  <a:lnTo>
                    <a:pt x="354" y="229"/>
                  </a:lnTo>
                  <a:lnTo>
                    <a:pt x="343" y="217"/>
                  </a:lnTo>
                  <a:lnTo>
                    <a:pt x="339" y="209"/>
                  </a:lnTo>
                  <a:lnTo>
                    <a:pt x="335" y="201"/>
                  </a:lnTo>
                  <a:lnTo>
                    <a:pt x="333" y="192"/>
                  </a:lnTo>
                  <a:lnTo>
                    <a:pt x="333" y="180"/>
                  </a:lnTo>
                  <a:lnTo>
                    <a:pt x="333" y="176"/>
                  </a:lnTo>
                  <a:lnTo>
                    <a:pt x="335" y="173"/>
                  </a:lnTo>
                  <a:lnTo>
                    <a:pt x="339" y="170"/>
                  </a:lnTo>
                  <a:lnTo>
                    <a:pt x="343" y="167"/>
                  </a:lnTo>
                  <a:lnTo>
                    <a:pt x="353" y="164"/>
                  </a:lnTo>
                  <a:lnTo>
                    <a:pt x="365" y="162"/>
                  </a:lnTo>
                  <a:lnTo>
                    <a:pt x="389" y="162"/>
                  </a:lnTo>
                  <a:lnTo>
                    <a:pt x="406" y="162"/>
                  </a:lnTo>
                  <a:lnTo>
                    <a:pt x="402" y="160"/>
                  </a:lnTo>
                  <a:lnTo>
                    <a:pt x="399" y="156"/>
                  </a:lnTo>
                  <a:lnTo>
                    <a:pt x="395" y="151"/>
                  </a:lnTo>
                  <a:lnTo>
                    <a:pt x="391" y="146"/>
                  </a:lnTo>
                  <a:lnTo>
                    <a:pt x="385" y="132"/>
                  </a:lnTo>
                  <a:lnTo>
                    <a:pt x="379" y="117"/>
                  </a:lnTo>
                  <a:lnTo>
                    <a:pt x="375" y="101"/>
                  </a:lnTo>
                  <a:lnTo>
                    <a:pt x="373" y="83"/>
                  </a:lnTo>
                  <a:lnTo>
                    <a:pt x="371" y="73"/>
                  </a:lnTo>
                  <a:lnTo>
                    <a:pt x="371" y="64"/>
                  </a:lnTo>
                  <a:lnTo>
                    <a:pt x="371" y="54"/>
                  </a:lnTo>
                  <a:lnTo>
                    <a:pt x="373" y="45"/>
                  </a:lnTo>
                  <a:lnTo>
                    <a:pt x="371" y="33"/>
                  </a:lnTo>
                  <a:lnTo>
                    <a:pt x="369" y="21"/>
                  </a:lnTo>
                  <a:lnTo>
                    <a:pt x="367" y="11"/>
                  </a:lnTo>
                  <a:lnTo>
                    <a:pt x="366" y="2"/>
                  </a:lnTo>
                  <a:lnTo>
                    <a:pt x="357" y="1"/>
                  </a:lnTo>
                  <a:lnTo>
                    <a:pt x="347" y="0"/>
                  </a:lnTo>
                  <a:lnTo>
                    <a:pt x="346" y="2"/>
                  </a:lnTo>
                  <a:lnTo>
                    <a:pt x="330" y="9"/>
                  </a:lnTo>
                </a:path>
              </a:pathLst>
            </a:custGeom>
            <a:solidFill>
              <a:srgbClr val="00B050"/>
            </a:solidFill>
            <a:ln w="9525" cmpd="sng">
              <a:solidFill>
                <a:srgbClr val="FFFFFF"/>
              </a:solidFill>
              <a:prstDash val="solid"/>
              <a:round/>
              <a:headEnd/>
              <a:tailEnd/>
            </a:ln>
          </p:spPr>
          <p:txBody>
            <a:bodyPr/>
            <a:lstStyle/>
            <a:p>
              <a:endParaRPr lang="en-US"/>
            </a:p>
          </p:txBody>
        </p:sp>
        <p:sp>
          <p:nvSpPr>
            <p:cNvPr id="64" name="Rectangle 63"/>
            <p:cNvSpPr/>
            <p:nvPr/>
          </p:nvSpPr>
          <p:spPr>
            <a:xfrm>
              <a:off x="8096422" y="2465568"/>
              <a:ext cx="1438214" cy="369332"/>
            </a:xfrm>
            <a:prstGeom prst="rect">
              <a:avLst/>
            </a:prstGeom>
          </p:spPr>
          <p:txBody>
            <a:bodyPr wrap="none">
              <a:spAutoFit/>
            </a:bodyPr>
            <a:lstStyle/>
            <a:p>
              <a:r>
                <a:rPr lang="en-US" b="1" dirty="0"/>
                <a:t>CAMEROUN</a:t>
              </a:r>
            </a:p>
          </p:txBody>
        </p:sp>
      </p:grpSp>
      <p:grpSp>
        <p:nvGrpSpPr>
          <p:cNvPr id="65" name="Group 169"/>
          <p:cNvGrpSpPr/>
          <p:nvPr/>
        </p:nvGrpSpPr>
        <p:grpSpPr>
          <a:xfrm>
            <a:off x="5907625" y="4524094"/>
            <a:ext cx="944311" cy="1152409"/>
            <a:chOff x="10211973" y="1300403"/>
            <a:chExt cx="944311" cy="1152409"/>
          </a:xfrm>
        </p:grpSpPr>
        <p:sp>
          <p:nvSpPr>
            <p:cNvPr id="66" name="Freeform 436"/>
            <p:cNvSpPr>
              <a:spLocks/>
            </p:cNvSpPr>
            <p:nvPr>
              <p:custDataLst>
                <p:tags r:id="rId10"/>
              </p:custDataLst>
            </p:nvPr>
          </p:nvSpPr>
          <p:spPr bwMode="auto">
            <a:xfrm>
              <a:off x="10215327" y="1300403"/>
              <a:ext cx="940957" cy="1152409"/>
            </a:xfrm>
            <a:custGeom>
              <a:avLst/>
              <a:gdLst>
                <a:gd name="T0" fmla="*/ 81 w 581"/>
                <a:gd name="T1" fmla="*/ 115 h 955"/>
                <a:gd name="T2" fmla="*/ 104 w 581"/>
                <a:gd name="T3" fmla="*/ 152 h 955"/>
                <a:gd name="T4" fmla="*/ 111 w 581"/>
                <a:gd name="T5" fmla="*/ 180 h 955"/>
                <a:gd name="T6" fmla="*/ 95 w 581"/>
                <a:gd name="T7" fmla="*/ 234 h 955"/>
                <a:gd name="T8" fmla="*/ 96 w 581"/>
                <a:gd name="T9" fmla="*/ 325 h 955"/>
                <a:gd name="T10" fmla="*/ 93 w 581"/>
                <a:gd name="T11" fmla="*/ 363 h 955"/>
                <a:gd name="T12" fmla="*/ 82 w 581"/>
                <a:gd name="T13" fmla="*/ 396 h 955"/>
                <a:gd name="T14" fmla="*/ 59 w 581"/>
                <a:gd name="T15" fmla="*/ 429 h 955"/>
                <a:gd name="T16" fmla="*/ 31 w 581"/>
                <a:gd name="T17" fmla="*/ 461 h 955"/>
                <a:gd name="T18" fmla="*/ 17 w 581"/>
                <a:gd name="T19" fmla="*/ 481 h 955"/>
                <a:gd name="T20" fmla="*/ 2 w 581"/>
                <a:gd name="T21" fmla="*/ 542 h 955"/>
                <a:gd name="T22" fmla="*/ 69 w 581"/>
                <a:gd name="T23" fmla="*/ 616 h 955"/>
                <a:gd name="T24" fmla="*/ 69 w 581"/>
                <a:gd name="T25" fmla="*/ 634 h 955"/>
                <a:gd name="T26" fmla="*/ 74 w 581"/>
                <a:gd name="T27" fmla="*/ 665 h 955"/>
                <a:gd name="T28" fmla="*/ 74 w 581"/>
                <a:gd name="T29" fmla="*/ 696 h 955"/>
                <a:gd name="T30" fmla="*/ 78 w 581"/>
                <a:gd name="T31" fmla="*/ 733 h 955"/>
                <a:gd name="T32" fmla="*/ 94 w 581"/>
                <a:gd name="T33" fmla="*/ 778 h 955"/>
                <a:gd name="T34" fmla="*/ 105 w 581"/>
                <a:gd name="T35" fmla="*/ 792 h 955"/>
                <a:gd name="T36" fmla="*/ 68 w 581"/>
                <a:gd name="T37" fmla="*/ 794 h 955"/>
                <a:gd name="T38" fmla="*/ 42 w 581"/>
                <a:gd name="T39" fmla="*/ 802 h 955"/>
                <a:gd name="T40" fmla="*/ 36 w 581"/>
                <a:gd name="T41" fmla="*/ 812 h 955"/>
                <a:gd name="T42" fmla="*/ 42 w 581"/>
                <a:gd name="T43" fmla="*/ 842 h 955"/>
                <a:gd name="T44" fmla="*/ 69 w 581"/>
                <a:gd name="T45" fmla="*/ 876 h 955"/>
                <a:gd name="T46" fmla="*/ 87 w 581"/>
                <a:gd name="T47" fmla="*/ 899 h 955"/>
                <a:gd name="T48" fmla="*/ 100 w 581"/>
                <a:gd name="T49" fmla="*/ 927 h 955"/>
                <a:gd name="T50" fmla="*/ 156 w 581"/>
                <a:gd name="T51" fmla="*/ 955 h 955"/>
                <a:gd name="T52" fmla="*/ 189 w 581"/>
                <a:gd name="T53" fmla="*/ 942 h 955"/>
                <a:gd name="T54" fmla="*/ 248 w 581"/>
                <a:gd name="T55" fmla="*/ 929 h 955"/>
                <a:gd name="T56" fmla="*/ 279 w 581"/>
                <a:gd name="T57" fmla="*/ 921 h 955"/>
                <a:gd name="T58" fmla="*/ 297 w 581"/>
                <a:gd name="T59" fmla="*/ 904 h 955"/>
                <a:gd name="T60" fmla="*/ 302 w 581"/>
                <a:gd name="T61" fmla="*/ 892 h 955"/>
                <a:gd name="T62" fmla="*/ 302 w 581"/>
                <a:gd name="T63" fmla="*/ 868 h 955"/>
                <a:gd name="T64" fmla="*/ 338 w 581"/>
                <a:gd name="T65" fmla="*/ 871 h 955"/>
                <a:gd name="T66" fmla="*/ 367 w 581"/>
                <a:gd name="T67" fmla="*/ 866 h 955"/>
                <a:gd name="T68" fmla="*/ 389 w 581"/>
                <a:gd name="T69" fmla="*/ 856 h 955"/>
                <a:gd name="T70" fmla="*/ 405 w 581"/>
                <a:gd name="T71" fmla="*/ 842 h 955"/>
                <a:gd name="T72" fmla="*/ 432 w 581"/>
                <a:gd name="T73" fmla="*/ 807 h 955"/>
                <a:gd name="T74" fmla="*/ 460 w 581"/>
                <a:gd name="T75" fmla="*/ 773 h 955"/>
                <a:gd name="T76" fmla="*/ 477 w 581"/>
                <a:gd name="T77" fmla="*/ 760 h 955"/>
                <a:gd name="T78" fmla="*/ 502 w 581"/>
                <a:gd name="T79" fmla="*/ 752 h 955"/>
                <a:gd name="T80" fmla="*/ 521 w 581"/>
                <a:gd name="T81" fmla="*/ 745 h 955"/>
                <a:gd name="T82" fmla="*/ 499 w 581"/>
                <a:gd name="T83" fmla="*/ 697 h 955"/>
                <a:gd name="T84" fmla="*/ 484 w 581"/>
                <a:gd name="T85" fmla="*/ 653 h 955"/>
                <a:gd name="T86" fmla="*/ 472 w 581"/>
                <a:gd name="T87" fmla="*/ 623 h 955"/>
                <a:gd name="T88" fmla="*/ 481 w 581"/>
                <a:gd name="T89" fmla="*/ 610 h 955"/>
                <a:gd name="T90" fmla="*/ 487 w 581"/>
                <a:gd name="T91" fmla="*/ 579 h 955"/>
                <a:gd name="T92" fmla="*/ 494 w 581"/>
                <a:gd name="T93" fmla="*/ 541 h 955"/>
                <a:gd name="T94" fmla="*/ 505 w 581"/>
                <a:gd name="T95" fmla="*/ 519 h 955"/>
                <a:gd name="T96" fmla="*/ 532 w 581"/>
                <a:gd name="T97" fmla="*/ 486 h 955"/>
                <a:gd name="T98" fmla="*/ 570 w 581"/>
                <a:gd name="T99" fmla="*/ 461 h 955"/>
                <a:gd name="T100" fmla="*/ 129 w 581"/>
                <a:gd name="T101" fmla="*/ 0 h 955"/>
                <a:gd name="T102" fmla="*/ 98 w 581"/>
                <a:gd name="T103" fmla="*/ 5 h 955"/>
                <a:gd name="T104" fmla="*/ 69 w 581"/>
                <a:gd name="T105" fmla="*/ 24 h 9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81" h="955">
                  <a:moveTo>
                    <a:pt x="69" y="24"/>
                  </a:moveTo>
                  <a:lnTo>
                    <a:pt x="69" y="97"/>
                  </a:lnTo>
                  <a:lnTo>
                    <a:pt x="81" y="115"/>
                  </a:lnTo>
                  <a:lnTo>
                    <a:pt x="91" y="129"/>
                  </a:lnTo>
                  <a:lnTo>
                    <a:pt x="99" y="141"/>
                  </a:lnTo>
                  <a:lnTo>
                    <a:pt x="104" y="152"/>
                  </a:lnTo>
                  <a:lnTo>
                    <a:pt x="107" y="163"/>
                  </a:lnTo>
                  <a:lnTo>
                    <a:pt x="110" y="172"/>
                  </a:lnTo>
                  <a:lnTo>
                    <a:pt x="111" y="180"/>
                  </a:lnTo>
                  <a:lnTo>
                    <a:pt x="110" y="186"/>
                  </a:lnTo>
                  <a:lnTo>
                    <a:pt x="102" y="209"/>
                  </a:lnTo>
                  <a:lnTo>
                    <a:pt x="95" y="234"/>
                  </a:lnTo>
                  <a:lnTo>
                    <a:pt x="96" y="276"/>
                  </a:lnTo>
                  <a:lnTo>
                    <a:pt x="96" y="309"/>
                  </a:lnTo>
                  <a:lnTo>
                    <a:pt x="96" y="325"/>
                  </a:lnTo>
                  <a:lnTo>
                    <a:pt x="96" y="339"/>
                  </a:lnTo>
                  <a:lnTo>
                    <a:pt x="95" y="351"/>
                  </a:lnTo>
                  <a:lnTo>
                    <a:pt x="93" y="363"/>
                  </a:lnTo>
                  <a:lnTo>
                    <a:pt x="91" y="374"/>
                  </a:lnTo>
                  <a:lnTo>
                    <a:pt x="87" y="386"/>
                  </a:lnTo>
                  <a:lnTo>
                    <a:pt x="82" y="396"/>
                  </a:lnTo>
                  <a:lnTo>
                    <a:pt x="76" y="407"/>
                  </a:lnTo>
                  <a:lnTo>
                    <a:pt x="69" y="418"/>
                  </a:lnTo>
                  <a:lnTo>
                    <a:pt x="59" y="429"/>
                  </a:lnTo>
                  <a:lnTo>
                    <a:pt x="48" y="442"/>
                  </a:lnTo>
                  <a:lnTo>
                    <a:pt x="36" y="455"/>
                  </a:lnTo>
                  <a:lnTo>
                    <a:pt x="31" y="461"/>
                  </a:lnTo>
                  <a:lnTo>
                    <a:pt x="26" y="467"/>
                  </a:lnTo>
                  <a:lnTo>
                    <a:pt x="22" y="474"/>
                  </a:lnTo>
                  <a:lnTo>
                    <a:pt x="17" y="481"/>
                  </a:lnTo>
                  <a:lnTo>
                    <a:pt x="12" y="496"/>
                  </a:lnTo>
                  <a:lnTo>
                    <a:pt x="8" y="512"/>
                  </a:lnTo>
                  <a:lnTo>
                    <a:pt x="2" y="542"/>
                  </a:lnTo>
                  <a:lnTo>
                    <a:pt x="0" y="568"/>
                  </a:lnTo>
                  <a:lnTo>
                    <a:pt x="29" y="578"/>
                  </a:lnTo>
                  <a:lnTo>
                    <a:pt x="69" y="616"/>
                  </a:lnTo>
                  <a:lnTo>
                    <a:pt x="51" y="632"/>
                  </a:lnTo>
                  <a:lnTo>
                    <a:pt x="60" y="633"/>
                  </a:lnTo>
                  <a:lnTo>
                    <a:pt x="69" y="634"/>
                  </a:lnTo>
                  <a:lnTo>
                    <a:pt x="70" y="643"/>
                  </a:lnTo>
                  <a:lnTo>
                    <a:pt x="72" y="653"/>
                  </a:lnTo>
                  <a:lnTo>
                    <a:pt x="74" y="665"/>
                  </a:lnTo>
                  <a:lnTo>
                    <a:pt x="76" y="677"/>
                  </a:lnTo>
                  <a:lnTo>
                    <a:pt x="74" y="686"/>
                  </a:lnTo>
                  <a:lnTo>
                    <a:pt x="74" y="696"/>
                  </a:lnTo>
                  <a:lnTo>
                    <a:pt x="74" y="705"/>
                  </a:lnTo>
                  <a:lnTo>
                    <a:pt x="76" y="715"/>
                  </a:lnTo>
                  <a:lnTo>
                    <a:pt x="78" y="733"/>
                  </a:lnTo>
                  <a:lnTo>
                    <a:pt x="82" y="749"/>
                  </a:lnTo>
                  <a:lnTo>
                    <a:pt x="88" y="764"/>
                  </a:lnTo>
                  <a:lnTo>
                    <a:pt x="94" y="778"/>
                  </a:lnTo>
                  <a:lnTo>
                    <a:pt x="98" y="783"/>
                  </a:lnTo>
                  <a:lnTo>
                    <a:pt x="102" y="788"/>
                  </a:lnTo>
                  <a:lnTo>
                    <a:pt x="105" y="792"/>
                  </a:lnTo>
                  <a:lnTo>
                    <a:pt x="109" y="794"/>
                  </a:lnTo>
                  <a:lnTo>
                    <a:pt x="92" y="794"/>
                  </a:lnTo>
                  <a:lnTo>
                    <a:pt x="68" y="794"/>
                  </a:lnTo>
                  <a:lnTo>
                    <a:pt x="56" y="796"/>
                  </a:lnTo>
                  <a:lnTo>
                    <a:pt x="46" y="799"/>
                  </a:lnTo>
                  <a:lnTo>
                    <a:pt x="42" y="802"/>
                  </a:lnTo>
                  <a:lnTo>
                    <a:pt x="38" y="805"/>
                  </a:lnTo>
                  <a:lnTo>
                    <a:pt x="36" y="808"/>
                  </a:lnTo>
                  <a:lnTo>
                    <a:pt x="36" y="812"/>
                  </a:lnTo>
                  <a:lnTo>
                    <a:pt x="36" y="824"/>
                  </a:lnTo>
                  <a:lnTo>
                    <a:pt x="38" y="834"/>
                  </a:lnTo>
                  <a:lnTo>
                    <a:pt x="42" y="842"/>
                  </a:lnTo>
                  <a:lnTo>
                    <a:pt x="46" y="850"/>
                  </a:lnTo>
                  <a:lnTo>
                    <a:pt x="57" y="863"/>
                  </a:lnTo>
                  <a:lnTo>
                    <a:pt x="69" y="876"/>
                  </a:lnTo>
                  <a:lnTo>
                    <a:pt x="76" y="884"/>
                  </a:lnTo>
                  <a:lnTo>
                    <a:pt x="81" y="891"/>
                  </a:lnTo>
                  <a:lnTo>
                    <a:pt x="87" y="899"/>
                  </a:lnTo>
                  <a:lnTo>
                    <a:pt x="92" y="907"/>
                  </a:lnTo>
                  <a:lnTo>
                    <a:pt x="96" y="917"/>
                  </a:lnTo>
                  <a:lnTo>
                    <a:pt x="100" y="927"/>
                  </a:lnTo>
                  <a:lnTo>
                    <a:pt x="102" y="941"/>
                  </a:lnTo>
                  <a:lnTo>
                    <a:pt x="102" y="955"/>
                  </a:lnTo>
                  <a:lnTo>
                    <a:pt x="156" y="955"/>
                  </a:lnTo>
                  <a:lnTo>
                    <a:pt x="166" y="949"/>
                  </a:lnTo>
                  <a:lnTo>
                    <a:pt x="177" y="945"/>
                  </a:lnTo>
                  <a:lnTo>
                    <a:pt x="189" y="942"/>
                  </a:lnTo>
                  <a:lnTo>
                    <a:pt x="201" y="939"/>
                  </a:lnTo>
                  <a:lnTo>
                    <a:pt x="225" y="935"/>
                  </a:lnTo>
                  <a:lnTo>
                    <a:pt x="248" y="929"/>
                  </a:lnTo>
                  <a:lnTo>
                    <a:pt x="259" y="927"/>
                  </a:lnTo>
                  <a:lnTo>
                    <a:pt x="270" y="924"/>
                  </a:lnTo>
                  <a:lnTo>
                    <a:pt x="279" y="921"/>
                  </a:lnTo>
                  <a:lnTo>
                    <a:pt x="286" y="916"/>
                  </a:lnTo>
                  <a:lnTo>
                    <a:pt x="293" y="911"/>
                  </a:lnTo>
                  <a:lnTo>
                    <a:pt x="297" y="904"/>
                  </a:lnTo>
                  <a:lnTo>
                    <a:pt x="300" y="901"/>
                  </a:lnTo>
                  <a:lnTo>
                    <a:pt x="301" y="896"/>
                  </a:lnTo>
                  <a:lnTo>
                    <a:pt x="302" y="892"/>
                  </a:lnTo>
                  <a:lnTo>
                    <a:pt x="302" y="887"/>
                  </a:lnTo>
                  <a:lnTo>
                    <a:pt x="302" y="877"/>
                  </a:lnTo>
                  <a:lnTo>
                    <a:pt x="302" y="868"/>
                  </a:lnTo>
                  <a:lnTo>
                    <a:pt x="315" y="870"/>
                  </a:lnTo>
                  <a:lnTo>
                    <a:pt x="327" y="871"/>
                  </a:lnTo>
                  <a:lnTo>
                    <a:pt x="338" y="871"/>
                  </a:lnTo>
                  <a:lnTo>
                    <a:pt x="348" y="870"/>
                  </a:lnTo>
                  <a:lnTo>
                    <a:pt x="358" y="868"/>
                  </a:lnTo>
                  <a:lnTo>
                    <a:pt x="367" y="866"/>
                  </a:lnTo>
                  <a:lnTo>
                    <a:pt x="374" y="863"/>
                  </a:lnTo>
                  <a:lnTo>
                    <a:pt x="382" y="860"/>
                  </a:lnTo>
                  <a:lnTo>
                    <a:pt x="389" y="856"/>
                  </a:lnTo>
                  <a:lnTo>
                    <a:pt x="394" y="852"/>
                  </a:lnTo>
                  <a:lnTo>
                    <a:pt x="401" y="847"/>
                  </a:lnTo>
                  <a:lnTo>
                    <a:pt x="405" y="842"/>
                  </a:lnTo>
                  <a:lnTo>
                    <a:pt x="415" y="831"/>
                  </a:lnTo>
                  <a:lnTo>
                    <a:pt x="424" y="818"/>
                  </a:lnTo>
                  <a:lnTo>
                    <a:pt x="432" y="807"/>
                  </a:lnTo>
                  <a:lnTo>
                    <a:pt x="440" y="795"/>
                  </a:lnTo>
                  <a:lnTo>
                    <a:pt x="449" y="783"/>
                  </a:lnTo>
                  <a:lnTo>
                    <a:pt x="460" y="773"/>
                  </a:lnTo>
                  <a:lnTo>
                    <a:pt x="465" y="769"/>
                  </a:lnTo>
                  <a:lnTo>
                    <a:pt x="471" y="764"/>
                  </a:lnTo>
                  <a:lnTo>
                    <a:pt x="477" y="760"/>
                  </a:lnTo>
                  <a:lnTo>
                    <a:pt x="485" y="757"/>
                  </a:lnTo>
                  <a:lnTo>
                    <a:pt x="493" y="754"/>
                  </a:lnTo>
                  <a:lnTo>
                    <a:pt x="502" y="752"/>
                  </a:lnTo>
                  <a:lnTo>
                    <a:pt x="510" y="751"/>
                  </a:lnTo>
                  <a:lnTo>
                    <a:pt x="521" y="751"/>
                  </a:lnTo>
                  <a:lnTo>
                    <a:pt x="521" y="745"/>
                  </a:lnTo>
                  <a:lnTo>
                    <a:pt x="511" y="729"/>
                  </a:lnTo>
                  <a:lnTo>
                    <a:pt x="505" y="713"/>
                  </a:lnTo>
                  <a:lnTo>
                    <a:pt x="499" y="697"/>
                  </a:lnTo>
                  <a:lnTo>
                    <a:pt x="494" y="682"/>
                  </a:lnTo>
                  <a:lnTo>
                    <a:pt x="490" y="667"/>
                  </a:lnTo>
                  <a:lnTo>
                    <a:pt x="484" y="653"/>
                  </a:lnTo>
                  <a:lnTo>
                    <a:pt x="476" y="640"/>
                  </a:lnTo>
                  <a:lnTo>
                    <a:pt x="468" y="628"/>
                  </a:lnTo>
                  <a:lnTo>
                    <a:pt x="472" y="623"/>
                  </a:lnTo>
                  <a:lnTo>
                    <a:pt x="476" y="619"/>
                  </a:lnTo>
                  <a:lnTo>
                    <a:pt x="479" y="614"/>
                  </a:lnTo>
                  <a:lnTo>
                    <a:pt x="481" y="610"/>
                  </a:lnTo>
                  <a:lnTo>
                    <a:pt x="484" y="599"/>
                  </a:lnTo>
                  <a:lnTo>
                    <a:pt x="486" y="589"/>
                  </a:lnTo>
                  <a:lnTo>
                    <a:pt x="487" y="579"/>
                  </a:lnTo>
                  <a:lnTo>
                    <a:pt x="488" y="567"/>
                  </a:lnTo>
                  <a:lnTo>
                    <a:pt x="491" y="555"/>
                  </a:lnTo>
                  <a:lnTo>
                    <a:pt x="494" y="541"/>
                  </a:lnTo>
                  <a:lnTo>
                    <a:pt x="497" y="533"/>
                  </a:lnTo>
                  <a:lnTo>
                    <a:pt x="501" y="526"/>
                  </a:lnTo>
                  <a:lnTo>
                    <a:pt x="505" y="519"/>
                  </a:lnTo>
                  <a:lnTo>
                    <a:pt x="509" y="512"/>
                  </a:lnTo>
                  <a:lnTo>
                    <a:pt x="520" y="499"/>
                  </a:lnTo>
                  <a:lnTo>
                    <a:pt x="532" y="486"/>
                  </a:lnTo>
                  <a:lnTo>
                    <a:pt x="546" y="476"/>
                  </a:lnTo>
                  <a:lnTo>
                    <a:pt x="558" y="468"/>
                  </a:lnTo>
                  <a:lnTo>
                    <a:pt x="570" y="461"/>
                  </a:lnTo>
                  <a:lnTo>
                    <a:pt x="581" y="455"/>
                  </a:lnTo>
                  <a:lnTo>
                    <a:pt x="581" y="234"/>
                  </a:lnTo>
                  <a:lnTo>
                    <a:pt x="129" y="0"/>
                  </a:lnTo>
                  <a:lnTo>
                    <a:pt x="116" y="1"/>
                  </a:lnTo>
                  <a:lnTo>
                    <a:pt x="106" y="3"/>
                  </a:lnTo>
                  <a:lnTo>
                    <a:pt x="98" y="5"/>
                  </a:lnTo>
                  <a:lnTo>
                    <a:pt x="89" y="6"/>
                  </a:lnTo>
                  <a:lnTo>
                    <a:pt x="79" y="15"/>
                  </a:lnTo>
                  <a:lnTo>
                    <a:pt x="69" y="24"/>
                  </a:lnTo>
                </a:path>
              </a:pathLst>
            </a:custGeom>
            <a:solidFill>
              <a:srgbClr val="FF0000"/>
            </a:solidFill>
            <a:ln w="9525" cmpd="sng">
              <a:solidFill>
                <a:srgbClr val="FFFFFF"/>
              </a:solidFill>
              <a:prstDash val="solid"/>
              <a:round/>
              <a:headEnd/>
              <a:tailEnd/>
            </a:ln>
          </p:spPr>
          <p:txBody>
            <a:bodyPr/>
            <a:lstStyle/>
            <a:p>
              <a:endParaRPr lang="en-US"/>
            </a:p>
          </p:txBody>
        </p:sp>
        <p:sp>
          <p:nvSpPr>
            <p:cNvPr id="67" name="Rectangle 66"/>
            <p:cNvSpPr/>
            <p:nvPr/>
          </p:nvSpPr>
          <p:spPr>
            <a:xfrm>
              <a:off x="10211973" y="1754437"/>
              <a:ext cx="918008" cy="369332"/>
            </a:xfrm>
            <a:prstGeom prst="rect">
              <a:avLst/>
            </a:prstGeom>
          </p:spPr>
          <p:txBody>
            <a:bodyPr wrap="none">
              <a:spAutoFit/>
            </a:bodyPr>
            <a:lstStyle/>
            <a:p>
              <a:r>
                <a:rPr lang="en-US" b="1" dirty="0"/>
                <a:t>TCHAD</a:t>
              </a:r>
            </a:p>
          </p:txBody>
        </p:sp>
      </p:grpSp>
      <p:grpSp>
        <p:nvGrpSpPr>
          <p:cNvPr id="68" name="Group 170"/>
          <p:cNvGrpSpPr/>
          <p:nvPr/>
        </p:nvGrpSpPr>
        <p:grpSpPr>
          <a:xfrm>
            <a:off x="7365693" y="3909549"/>
            <a:ext cx="1887910" cy="1273138"/>
            <a:chOff x="8797896" y="3079921"/>
            <a:chExt cx="1887910" cy="1273138"/>
          </a:xfrm>
        </p:grpSpPr>
        <p:sp>
          <p:nvSpPr>
            <p:cNvPr id="69" name="Freeform 248"/>
            <p:cNvSpPr>
              <a:spLocks/>
            </p:cNvSpPr>
            <p:nvPr>
              <p:custDataLst>
                <p:tags r:id="rId9"/>
              </p:custDataLst>
            </p:nvPr>
          </p:nvSpPr>
          <p:spPr bwMode="auto">
            <a:xfrm>
              <a:off x="8797896" y="3079921"/>
              <a:ext cx="1887910" cy="1273138"/>
            </a:xfrm>
            <a:custGeom>
              <a:avLst/>
              <a:gdLst>
                <a:gd name="T0" fmla="*/ 902 w 1145"/>
                <a:gd name="T1" fmla="*/ 57 h 1053"/>
                <a:gd name="T2" fmla="*/ 993 w 1145"/>
                <a:gd name="T3" fmla="*/ 66 h 1053"/>
                <a:gd name="T4" fmla="*/ 1080 w 1145"/>
                <a:gd name="T5" fmla="*/ 81 h 1053"/>
                <a:gd name="T6" fmla="*/ 1126 w 1145"/>
                <a:gd name="T7" fmla="*/ 175 h 1053"/>
                <a:gd name="T8" fmla="*/ 1133 w 1145"/>
                <a:gd name="T9" fmla="*/ 211 h 1053"/>
                <a:gd name="T10" fmla="*/ 1058 w 1145"/>
                <a:gd name="T11" fmla="*/ 272 h 1053"/>
                <a:gd name="T12" fmla="*/ 1045 w 1145"/>
                <a:gd name="T13" fmla="*/ 360 h 1053"/>
                <a:gd name="T14" fmla="*/ 1003 w 1145"/>
                <a:gd name="T15" fmla="*/ 440 h 1053"/>
                <a:gd name="T16" fmla="*/ 990 w 1145"/>
                <a:gd name="T17" fmla="*/ 476 h 1053"/>
                <a:gd name="T18" fmla="*/ 1019 w 1145"/>
                <a:gd name="T19" fmla="*/ 576 h 1053"/>
                <a:gd name="T20" fmla="*/ 1026 w 1145"/>
                <a:gd name="T21" fmla="*/ 664 h 1053"/>
                <a:gd name="T22" fmla="*/ 1047 w 1145"/>
                <a:gd name="T23" fmla="*/ 731 h 1053"/>
                <a:gd name="T24" fmla="*/ 1079 w 1145"/>
                <a:gd name="T25" fmla="*/ 765 h 1053"/>
                <a:gd name="T26" fmla="*/ 1092 w 1145"/>
                <a:gd name="T27" fmla="*/ 825 h 1053"/>
                <a:gd name="T28" fmla="*/ 1040 w 1145"/>
                <a:gd name="T29" fmla="*/ 844 h 1053"/>
                <a:gd name="T30" fmla="*/ 997 w 1145"/>
                <a:gd name="T31" fmla="*/ 856 h 1053"/>
                <a:gd name="T32" fmla="*/ 960 w 1145"/>
                <a:gd name="T33" fmla="*/ 992 h 1053"/>
                <a:gd name="T34" fmla="*/ 930 w 1145"/>
                <a:gd name="T35" fmla="*/ 1026 h 1053"/>
                <a:gd name="T36" fmla="*/ 902 w 1145"/>
                <a:gd name="T37" fmla="*/ 1031 h 1053"/>
                <a:gd name="T38" fmla="*/ 840 w 1145"/>
                <a:gd name="T39" fmla="*/ 1053 h 1053"/>
                <a:gd name="T40" fmla="*/ 782 w 1145"/>
                <a:gd name="T41" fmla="*/ 1037 h 1053"/>
                <a:gd name="T42" fmla="*/ 743 w 1145"/>
                <a:gd name="T43" fmla="*/ 1014 h 1053"/>
                <a:gd name="T44" fmla="*/ 707 w 1145"/>
                <a:gd name="T45" fmla="*/ 997 h 1053"/>
                <a:gd name="T46" fmla="*/ 674 w 1145"/>
                <a:gd name="T47" fmla="*/ 986 h 1053"/>
                <a:gd name="T48" fmla="*/ 608 w 1145"/>
                <a:gd name="T49" fmla="*/ 987 h 1053"/>
                <a:gd name="T50" fmla="*/ 594 w 1145"/>
                <a:gd name="T51" fmla="*/ 942 h 1053"/>
                <a:gd name="T52" fmla="*/ 575 w 1145"/>
                <a:gd name="T53" fmla="*/ 884 h 1053"/>
                <a:gd name="T54" fmla="*/ 590 w 1145"/>
                <a:gd name="T55" fmla="*/ 846 h 1053"/>
                <a:gd name="T56" fmla="*/ 590 w 1145"/>
                <a:gd name="T57" fmla="*/ 779 h 1053"/>
                <a:gd name="T58" fmla="*/ 454 w 1145"/>
                <a:gd name="T59" fmla="*/ 755 h 1053"/>
                <a:gd name="T60" fmla="*/ 443 w 1145"/>
                <a:gd name="T61" fmla="*/ 785 h 1053"/>
                <a:gd name="T62" fmla="*/ 396 w 1145"/>
                <a:gd name="T63" fmla="*/ 817 h 1053"/>
                <a:gd name="T64" fmla="*/ 337 w 1145"/>
                <a:gd name="T65" fmla="*/ 797 h 1053"/>
                <a:gd name="T66" fmla="*/ 297 w 1145"/>
                <a:gd name="T67" fmla="*/ 708 h 1053"/>
                <a:gd name="T68" fmla="*/ 3 w 1145"/>
                <a:gd name="T69" fmla="*/ 671 h 1053"/>
                <a:gd name="T70" fmla="*/ 45 w 1145"/>
                <a:gd name="T71" fmla="*/ 667 h 1053"/>
                <a:gd name="T72" fmla="*/ 26 w 1145"/>
                <a:gd name="T73" fmla="*/ 631 h 1053"/>
                <a:gd name="T74" fmla="*/ 75 w 1145"/>
                <a:gd name="T75" fmla="*/ 615 h 1053"/>
                <a:gd name="T76" fmla="*/ 145 w 1145"/>
                <a:gd name="T77" fmla="*/ 614 h 1053"/>
                <a:gd name="T78" fmla="*/ 183 w 1145"/>
                <a:gd name="T79" fmla="*/ 620 h 1053"/>
                <a:gd name="T80" fmla="*/ 220 w 1145"/>
                <a:gd name="T81" fmla="*/ 574 h 1053"/>
                <a:gd name="T82" fmla="*/ 260 w 1145"/>
                <a:gd name="T83" fmla="*/ 555 h 1053"/>
                <a:gd name="T84" fmla="*/ 281 w 1145"/>
                <a:gd name="T85" fmla="*/ 440 h 1053"/>
                <a:gd name="T86" fmla="*/ 346 w 1145"/>
                <a:gd name="T87" fmla="*/ 370 h 1053"/>
                <a:gd name="T88" fmla="*/ 370 w 1145"/>
                <a:gd name="T89" fmla="*/ 276 h 1053"/>
                <a:gd name="T90" fmla="*/ 372 w 1145"/>
                <a:gd name="T91" fmla="*/ 180 h 1053"/>
                <a:gd name="T92" fmla="*/ 383 w 1145"/>
                <a:gd name="T93" fmla="*/ 122 h 1053"/>
                <a:gd name="T94" fmla="*/ 440 w 1145"/>
                <a:gd name="T95" fmla="*/ 35 h 1053"/>
                <a:gd name="T96" fmla="*/ 491 w 1145"/>
                <a:gd name="T97" fmla="*/ 30 h 1053"/>
                <a:gd name="T98" fmla="*/ 558 w 1145"/>
                <a:gd name="T99" fmla="*/ 77 h 1053"/>
                <a:gd name="T100" fmla="*/ 637 w 1145"/>
                <a:gd name="T101" fmla="*/ 73 h 1053"/>
                <a:gd name="T102" fmla="*/ 670 w 1145"/>
                <a:gd name="T103" fmla="*/ 44 h 1053"/>
                <a:gd name="T104" fmla="*/ 734 w 1145"/>
                <a:gd name="T105" fmla="*/ 34 h 1053"/>
                <a:gd name="T106" fmla="*/ 795 w 1145"/>
                <a:gd name="T107" fmla="*/ 17 h 1053"/>
                <a:gd name="T108" fmla="*/ 828 w 1145"/>
                <a:gd name="T109" fmla="*/ 8 h 1053"/>
                <a:gd name="T110" fmla="*/ 859 w 1145"/>
                <a:gd name="T111" fmla="*/ 24 h 1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45" h="1053">
                  <a:moveTo>
                    <a:pt x="894" y="24"/>
                  </a:moveTo>
                  <a:lnTo>
                    <a:pt x="894" y="32"/>
                  </a:lnTo>
                  <a:lnTo>
                    <a:pt x="895" y="38"/>
                  </a:lnTo>
                  <a:lnTo>
                    <a:pt x="896" y="44"/>
                  </a:lnTo>
                  <a:lnTo>
                    <a:pt x="897" y="49"/>
                  </a:lnTo>
                  <a:lnTo>
                    <a:pt x="900" y="53"/>
                  </a:lnTo>
                  <a:lnTo>
                    <a:pt x="902" y="57"/>
                  </a:lnTo>
                  <a:lnTo>
                    <a:pt x="906" y="61"/>
                  </a:lnTo>
                  <a:lnTo>
                    <a:pt x="909" y="64"/>
                  </a:lnTo>
                  <a:lnTo>
                    <a:pt x="918" y="68"/>
                  </a:lnTo>
                  <a:lnTo>
                    <a:pt x="926" y="71"/>
                  </a:lnTo>
                  <a:lnTo>
                    <a:pt x="936" y="72"/>
                  </a:lnTo>
                  <a:lnTo>
                    <a:pt x="947" y="72"/>
                  </a:lnTo>
                  <a:lnTo>
                    <a:pt x="993" y="66"/>
                  </a:lnTo>
                  <a:lnTo>
                    <a:pt x="1033" y="61"/>
                  </a:lnTo>
                  <a:lnTo>
                    <a:pt x="1038" y="61"/>
                  </a:lnTo>
                  <a:lnTo>
                    <a:pt x="1045" y="63"/>
                  </a:lnTo>
                  <a:lnTo>
                    <a:pt x="1051" y="64"/>
                  </a:lnTo>
                  <a:lnTo>
                    <a:pt x="1057" y="67"/>
                  </a:lnTo>
                  <a:lnTo>
                    <a:pt x="1069" y="73"/>
                  </a:lnTo>
                  <a:lnTo>
                    <a:pt x="1080" y="81"/>
                  </a:lnTo>
                  <a:lnTo>
                    <a:pt x="1099" y="98"/>
                  </a:lnTo>
                  <a:lnTo>
                    <a:pt x="1112" y="110"/>
                  </a:lnTo>
                  <a:lnTo>
                    <a:pt x="1113" y="124"/>
                  </a:lnTo>
                  <a:lnTo>
                    <a:pt x="1114" y="138"/>
                  </a:lnTo>
                  <a:lnTo>
                    <a:pt x="1117" y="152"/>
                  </a:lnTo>
                  <a:lnTo>
                    <a:pt x="1122" y="164"/>
                  </a:lnTo>
                  <a:lnTo>
                    <a:pt x="1126" y="175"/>
                  </a:lnTo>
                  <a:lnTo>
                    <a:pt x="1132" y="183"/>
                  </a:lnTo>
                  <a:lnTo>
                    <a:pt x="1135" y="186"/>
                  </a:lnTo>
                  <a:lnTo>
                    <a:pt x="1138" y="188"/>
                  </a:lnTo>
                  <a:lnTo>
                    <a:pt x="1142" y="190"/>
                  </a:lnTo>
                  <a:lnTo>
                    <a:pt x="1145" y="190"/>
                  </a:lnTo>
                  <a:lnTo>
                    <a:pt x="1139" y="202"/>
                  </a:lnTo>
                  <a:lnTo>
                    <a:pt x="1133" y="211"/>
                  </a:lnTo>
                  <a:lnTo>
                    <a:pt x="1125" y="220"/>
                  </a:lnTo>
                  <a:lnTo>
                    <a:pt x="1117" y="227"/>
                  </a:lnTo>
                  <a:lnTo>
                    <a:pt x="1100" y="240"/>
                  </a:lnTo>
                  <a:lnTo>
                    <a:pt x="1082" y="253"/>
                  </a:lnTo>
                  <a:lnTo>
                    <a:pt x="1074" y="259"/>
                  </a:lnTo>
                  <a:lnTo>
                    <a:pt x="1066" y="266"/>
                  </a:lnTo>
                  <a:lnTo>
                    <a:pt x="1058" y="272"/>
                  </a:lnTo>
                  <a:lnTo>
                    <a:pt x="1052" y="280"/>
                  </a:lnTo>
                  <a:lnTo>
                    <a:pt x="1046" y="288"/>
                  </a:lnTo>
                  <a:lnTo>
                    <a:pt x="1043" y="297"/>
                  </a:lnTo>
                  <a:lnTo>
                    <a:pt x="1040" y="308"/>
                  </a:lnTo>
                  <a:lnTo>
                    <a:pt x="1040" y="320"/>
                  </a:lnTo>
                  <a:lnTo>
                    <a:pt x="1041" y="339"/>
                  </a:lnTo>
                  <a:lnTo>
                    <a:pt x="1045" y="360"/>
                  </a:lnTo>
                  <a:lnTo>
                    <a:pt x="1046" y="371"/>
                  </a:lnTo>
                  <a:lnTo>
                    <a:pt x="1047" y="381"/>
                  </a:lnTo>
                  <a:lnTo>
                    <a:pt x="1047" y="391"/>
                  </a:lnTo>
                  <a:lnTo>
                    <a:pt x="1046" y="400"/>
                  </a:lnTo>
                  <a:lnTo>
                    <a:pt x="1034" y="410"/>
                  </a:lnTo>
                  <a:lnTo>
                    <a:pt x="1013" y="430"/>
                  </a:lnTo>
                  <a:lnTo>
                    <a:pt x="1003" y="440"/>
                  </a:lnTo>
                  <a:lnTo>
                    <a:pt x="995" y="450"/>
                  </a:lnTo>
                  <a:lnTo>
                    <a:pt x="991" y="455"/>
                  </a:lnTo>
                  <a:lnTo>
                    <a:pt x="988" y="460"/>
                  </a:lnTo>
                  <a:lnTo>
                    <a:pt x="987" y="464"/>
                  </a:lnTo>
                  <a:lnTo>
                    <a:pt x="986" y="467"/>
                  </a:lnTo>
                  <a:lnTo>
                    <a:pt x="987" y="470"/>
                  </a:lnTo>
                  <a:lnTo>
                    <a:pt x="990" y="476"/>
                  </a:lnTo>
                  <a:lnTo>
                    <a:pt x="995" y="481"/>
                  </a:lnTo>
                  <a:lnTo>
                    <a:pt x="999" y="486"/>
                  </a:lnTo>
                  <a:lnTo>
                    <a:pt x="1009" y="495"/>
                  </a:lnTo>
                  <a:lnTo>
                    <a:pt x="1012" y="499"/>
                  </a:lnTo>
                  <a:lnTo>
                    <a:pt x="1016" y="524"/>
                  </a:lnTo>
                  <a:lnTo>
                    <a:pt x="1019" y="550"/>
                  </a:lnTo>
                  <a:lnTo>
                    <a:pt x="1019" y="576"/>
                  </a:lnTo>
                  <a:lnTo>
                    <a:pt x="1019" y="610"/>
                  </a:lnTo>
                  <a:lnTo>
                    <a:pt x="1020" y="618"/>
                  </a:lnTo>
                  <a:lnTo>
                    <a:pt x="1022" y="625"/>
                  </a:lnTo>
                  <a:lnTo>
                    <a:pt x="1025" y="632"/>
                  </a:lnTo>
                  <a:lnTo>
                    <a:pt x="1026" y="640"/>
                  </a:lnTo>
                  <a:lnTo>
                    <a:pt x="1026" y="650"/>
                  </a:lnTo>
                  <a:lnTo>
                    <a:pt x="1026" y="664"/>
                  </a:lnTo>
                  <a:lnTo>
                    <a:pt x="1027" y="679"/>
                  </a:lnTo>
                  <a:lnTo>
                    <a:pt x="1031" y="696"/>
                  </a:lnTo>
                  <a:lnTo>
                    <a:pt x="1033" y="705"/>
                  </a:lnTo>
                  <a:lnTo>
                    <a:pt x="1035" y="713"/>
                  </a:lnTo>
                  <a:lnTo>
                    <a:pt x="1038" y="720"/>
                  </a:lnTo>
                  <a:lnTo>
                    <a:pt x="1043" y="726"/>
                  </a:lnTo>
                  <a:lnTo>
                    <a:pt x="1047" y="731"/>
                  </a:lnTo>
                  <a:lnTo>
                    <a:pt x="1053" y="735"/>
                  </a:lnTo>
                  <a:lnTo>
                    <a:pt x="1058" y="738"/>
                  </a:lnTo>
                  <a:lnTo>
                    <a:pt x="1066" y="739"/>
                  </a:lnTo>
                  <a:lnTo>
                    <a:pt x="1067" y="745"/>
                  </a:lnTo>
                  <a:lnTo>
                    <a:pt x="1070" y="751"/>
                  </a:lnTo>
                  <a:lnTo>
                    <a:pt x="1074" y="759"/>
                  </a:lnTo>
                  <a:lnTo>
                    <a:pt x="1079" y="765"/>
                  </a:lnTo>
                  <a:lnTo>
                    <a:pt x="1083" y="772"/>
                  </a:lnTo>
                  <a:lnTo>
                    <a:pt x="1088" y="780"/>
                  </a:lnTo>
                  <a:lnTo>
                    <a:pt x="1091" y="790"/>
                  </a:lnTo>
                  <a:lnTo>
                    <a:pt x="1092" y="800"/>
                  </a:lnTo>
                  <a:lnTo>
                    <a:pt x="1092" y="807"/>
                  </a:lnTo>
                  <a:lnTo>
                    <a:pt x="1092" y="816"/>
                  </a:lnTo>
                  <a:lnTo>
                    <a:pt x="1092" y="825"/>
                  </a:lnTo>
                  <a:lnTo>
                    <a:pt x="1092" y="831"/>
                  </a:lnTo>
                  <a:lnTo>
                    <a:pt x="1092" y="837"/>
                  </a:lnTo>
                  <a:lnTo>
                    <a:pt x="1080" y="836"/>
                  </a:lnTo>
                  <a:lnTo>
                    <a:pt x="1069" y="837"/>
                  </a:lnTo>
                  <a:lnTo>
                    <a:pt x="1059" y="840"/>
                  </a:lnTo>
                  <a:lnTo>
                    <a:pt x="1049" y="842"/>
                  </a:lnTo>
                  <a:lnTo>
                    <a:pt x="1040" y="844"/>
                  </a:lnTo>
                  <a:lnTo>
                    <a:pt x="1029" y="844"/>
                  </a:lnTo>
                  <a:lnTo>
                    <a:pt x="1023" y="844"/>
                  </a:lnTo>
                  <a:lnTo>
                    <a:pt x="1018" y="842"/>
                  </a:lnTo>
                  <a:lnTo>
                    <a:pt x="1012" y="840"/>
                  </a:lnTo>
                  <a:lnTo>
                    <a:pt x="1005" y="837"/>
                  </a:lnTo>
                  <a:lnTo>
                    <a:pt x="1001" y="846"/>
                  </a:lnTo>
                  <a:lnTo>
                    <a:pt x="997" y="856"/>
                  </a:lnTo>
                  <a:lnTo>
                    <a:pt x="993" y="869"/>
                  </a:lnTo>
                  <a:lnTo>
                    <a:pt x="990" y="883"/>
                  </a:lnTo>
                  <a:lnTo>
                    <a:pt x="982" y="914"/>
                  </a:lnTo>
                  <a:lnTo>
                    <a:pt x="975" y="947"/>
                  </a:lnTo>
                  <a:lnTo>
                    <a:pt x="970" y="962"/>
                  </a:lnTo>
                  <a:lnTo>
                    <a:pt x="966" y="978"/>
                  </a:lnTo>
                  <a:lnTo>
                    <a:pt x="960" y="992"/>
                  </a:lnTo>
                  <a:lnTo>
                    <a:pt x="955" y="1004"/>
                  </a:lnTo>
                  <a:lnTo>
                    <a:pt x="951" y="1009"/>
                  </a:lnTo>
                  <a:lnTo>
                    <a:pt x="947" y="1014"/>
                  </a:lnTo>
                  <a:lnTo>
                    <a:pt x="944" y="1018"/>
                  </a:lnTo>
                  <a:lnTo>
                    <a:pt x="940" y="1021"/>
                  </a:lnTo>
                  <a:lnTo>
                    <a:pt x="935" y="1024"/>
                  </a:lnTo>
                  <a:lnTo>
                    <a:pt x="930" y="1026"/>
                  </a:lnTo>
                  <a:lnTo>
                    <a:pt x="925" y="1028"/>
                  </a:lnTo>
                  <a:lnTo>
                    <a:pt x="920" y="1028"/>
                  </a:lnTo>
                  <a:lnTo>
                    <a:pt x="918" y="1029"/>
                  </a:lnTo>
                  <a:lnTo>
                    <a:pt x="912" y="1031"/>
                  </a:lnTo>
                  <a:lnTo>
                    <a:pt x="909" y="1032"/>
                  </a:lnTo>
                  <a:lnTo>
                    <a:pt x="906" y="1032"/>
                  </a:lnTo>
                  <a:lnTo>
                    <a:pt x="902" y="1031"/>
                  </a:lnTo>
                  <a:lnTo>
                    <a:pt x="900" y="1028"/>
                  </a:lnTo>
                  <a:lnTo>
                    <a:pt x="888" y="1035"/>
                  </a:lnTo>
                  <a:lnTo>
                    <a:pt x="873" y="1043"/>
                  </a:lnTo>
                  <a:lnTo>
                    <a:pt x="864" y="1047"/>
                  </a:lnTo>
                  <a:lnTo>
                    <a:pt x="856" y="1050"/>
                  </a:lnTo>
                  <a:lnTo>
                    <a:pt x="847" y="1052"/>
                  </a:lnTo>
                  <a:lnTo>
                    <a:pt x="840" y="1053"/>
                  </a:lnTo>
                  <a:lnTo>
                    <a:pt x="828" y="1053"/>
                  </a:lnTo>
                  <a:lnTo>
                    <a:pt x="816" y="1052"/>
                  </a:lnTo>
                  <a:lnTo>
                    <a:pt x="805" y="1049"/>
                  </a:lnTo>
                  <a:lnTo>
                    <a:pt x="795" y="1046"/>
                  </a:lnTo>
                  <a:lnTo>
                    <a:pt x="789" y="1043"/>
                  </a:lnTo>
                  <a:lnTo>
                    <a:pt x="786" y="1040"/>
                  </a:lnTo>
                  <a:lnTo>
                    <a:pt x="782" y="1037"/>
                  </a:lnTo>
                  <a:lnTo>
                    <a:pt x="779" y="1033"/>
                  </a:lnTo>
                  <a:lnTo>
                    <a:pt x="777" y="1027"/>
                  </a:lnTo>
                  <a:lnTo>
                    <a:pt x="775" y="1022"/>
                  </a:lnTo>
                  <a:lnTo>
                    <a:pt x="774" y="1016"/>
                  </a:lnTo>
                  <a:lnTo>
                    <a:pt x="774" y="1010"/>
                  </a:lnTo>
                  <a:lnTo>
                    <a:pt x="761" y="1011"/>
                  </a:lnTo>
                  <a:lnTo>
                    <a:pt x="743" y="1014"/>
                  </a:lnTo>
                  <a:lnTo>
                    <a:pt x="734" y="1014"/>
                  </a:lnTo>
                  <a:lnTo>
                    <a:pt x="727" y="1012"/>
                  </a:lnTo>
                  <a:lnTo>
                    <a:pt x="723" y="1011"/>
                  </a:lnTo>
                  <a:lnTo>
                    <a:pt x="719" y="1009"/>
                  </a:lnTo>
                  <a:lnTo>
                    <a:pt x="717" y="1007"/>
                  </a:lnTo>
                  <a:lnTo>
                    <a:pt x="713" y="1004"/>
                  </a:lnTo>
                  <a:lnTo>
                    <a:pt x="707" y="997"/>
                  </a:lnTo>
                  <a:lnTo>
                    <a:pt x="701" y="993"/>
                  </a:lnTo>
                  <a:lnTo>
                    <a:pt x="697" y="992"/>
                  </a:lnTo>
                  <a:lnTo>
                    <a:pt x="694" y="992"/>
                  </a:lnTo>
                  <a:lnTo>
                    <a:pt x="689" y="993"/>
                  </a:lnTo>
                  <a:lnTo>
                    <a:pt x="686" y="993"/>
                  </a:lnTo>
                  <a:lnTo>
                    <a:pt x="680" y="991"/>
                  </a:lnTo>
                  <a:lnTo>
                    <a:pt x="674" y="986"/>
                  </a:lnTo>
                  <a:lnTo>
                    <a:pt x="662" y="987"/>
                  </a:lnTo>
                  <a:lnTo>
                    <a:pt x="653" y="989"/>
                  </a:lnTo>
                  <a:lnTo>
                    <a:pt x="643" y="991"/>
                  </a:lnTo>
                  <a:lnTo>
                    <a:pt x="627" y="992"/>
                  </a:lnTo>
                  <a:lnTo>
                    <a:pt x="618" y="991"/>
                  </a:lnTo>
                  <a:lnTo>
                    <a:pt x="611" y="988"/>
                  </a:lnTo>
                  <a:lnTo>
                    <a:pt x="608" y="987"/>
                  </a:lnTo>
                  <a:lnTo>
                    <a:pt x="605" y="984"/>
                  </a:lnTo>
                  <a:lnTo>
                    <a:pt x="603" y="982"/>
                  </a:lnTo>
                  <a:lnTo>
                    <a:pt x="600" y="979"/>
                  </a:lnTo>
                  <a:lnTo>
                    <a:pt x="597" y="971"/>
                  </a:lnTo>
                  <a:lnTo>
                    <a:pt x="596" y="963"/>
                  </a:lnTo>
                  <a:lnTo>
                    <a:pt x="595" y="953"/>
                  </a:lnTo>
                  <a:lnTo>
                    <a:pt x="594" y="942"/>
                  </a:lnTo>
                  <a:lnTo>
                    <a:pt x="593" y="933"/>
                  </a:lnTo>
                  <a:lnTo>
                    <a:pt x="590" y="925"/>
                  </a:lnTo>
                  <a:lnTo>
                    <a:pt x="587" y="916"/>
                  </a:lnTo>
                  <a:lnTo>
                    <a:pt x="584" y="908"/>
                  </a:lnTo>
                  <a:lnTo>
                    <a:pt x="581" y="900"/>
                  </a:lnTo>
                  <a:lnTo>
                    <a:pt x="577" y="892"/>
                  </a:lnTo>
                  <a:lnTo>
                    <a:pt x="575" y="884"/>
                  </a:lnTo>
                  <a:lnTo>
                    <a:pt x="574" y="875"/>
                  </a:lnTo>
                  <a:lnTo>
                    <a:pt x="575" y="870"/>
                  </a:lnTo>
                  <a:lnTo>
                    <a:pt x="577" y="866"/>
                  </a:lnTo>
                  <a:lnTo>
                    <a:pt x="581" y="860"/>
                  </a:lnTo>
                  <a:lnTo>
                    <a:pt x="584" y="856"/>
                  </a:lnTo>
                  <a:lnTo>
                    <a:pt x="587" y="851"/>
                  </a:lnTo>
                  <a:lnTo>
                    <a:pt x="590" y="846"/>
                  </a:lnTo>
                  <a:lnTo>
                    <a:pt x="593" y="842"/>
                  </a:lnTo>
                  <a:lnTo>
                    <a:pt x="594" y="837"/>
                  </a:lnTo>
                  <a:lnTo>
                    <a:pt x="593" y="825"/>
                  </a:lnTo>
                  <a:lnTo>
                    <a:pt x="589" y="809"/>
                  </a:lnTo>
                  <a:lnTo>
                    <a:pt x="588" y="798"/>
                  </a:lnTo>
                  <a:lnTo>
                    <a:pt x="588" y="789"/>
                  </a:lnTo>
                  <a:lnTo>
                    <a:pt x="590" y="779"/>
                  </a:lnTo>
                  <a:lnTo>
                    <a:pt x="594" y="770"/>
                  </a:lnTo>
                  <a:lnTo>
                    <a:pt x="571" y="766"/>
                  </a:lnTo>
                  <a:lnTo>
                    <a:pt x="521" y="759"/>
                  </a:lnTo>
                  <a:lnTo>
                    <a:pt x="494" y="756"/>
                  </a:lnTo>
                  <a:lnTo>
                    <a:pt x="471" y="755"/>
                  </a:lnTo>
                  <a:lnTo>
                    <a:pt x="461" y="754"/>
                  </a:lnTo>
                  <a:lnTo>
                    <a:pt x="454" y="755"/>
                  </a:lnTo>
                  <a:lnTo>
                    <a:pt x="450" y="756"/>
                  </a:lnTo>
                  <a:lnTo>
                    <a:pt x="448" y="758"/>
                  </a:lnTo>
                  <a:lnTo>
                    <a:pt x="448" y="762"/>
                  </a:lnTo>
                  <a:lnTo>
                    <a:pt x="448" y="770"/>
                  </a:lnTo>
                  <a:lnTo>
                    <a:pt x="447" y="775"/>
                  </a:lnTo>
                  <a:lnTo>
                    <a:pt x="446" y="780"/>
                  </a:lnTo>
                  <a:lnTo>
                    <a:pt x="443" y="785"/>
                  </a:lnTo>
                  <a:lnTo>
                    <a:pt x="440" y="790"/>
                  </a:lnTo>
                  <a:lnTo>
                    <a:pt x="437" y="796"/>
                  </a:lnTo>
                  <a:lnTo>
                    <a:pt x="431" y="801"/>
                  </a:lnTo>
                  <a:lnTo>
                    <a:pt x="425" y="806"/>
                  </a:lnTo>
                  <a:lnTo>
                    <a:pt x="417" y="811"/>
                  </a:lnTo>
                  <a:lnTo>
                    <a:pt x="407" y="814"/>
                  </a:lnTo>
                  <a:lnTo>
                    <a:pt x="396" y="817"/>
                  </a:lnTo>
                  <a:lnTo>
                    <a:pt x="383" y="819"/>
                  </a:lnTo>
                  <a:lnTo>
                    <a:pt x="369" y="819"/>
                  </a:lnTo>
                  <a:lnTo>
                    <a:pt x="362" y="818"/>
                  </a:lnTo>
                  <a:lnTo>
                    <a:pt x="355" y="816"/>
                  </a:lnTo>
                  <a:lnTo>
                    <a:pt x="349" y="811"/>
                  </a:lnTo>
                  <a:lnTo>
                    <a:pt x="342" y="804"/>
                  </a:lnTo>
                  <a:lnTo>
                    <a:pt x="337" y="797"/>
                  </a:lnTo>
                  <a:lnTo>
                    <a:pt x="330" y="789"/>
                  </a:lnTo>
                  <a:lnTo>
                    <a:pt x="325" y="780"/>
                  </a:lnTo>
                  <a:lnTo>
                    <a:pt x="319" y="771"/>
                  </a:lnTo>
                  <a:lnTo>
                    <a:pt x="309" y="749"/>
                  </a:lnTo>
                  <a:lnTo>
                    <a:pt x="302" y="728"/>
                  </a:lnTo>
                  <a:lnTo>
                    <a:pt x="298" y="718"/>
                  </a:lnTo>
                  <a:lnTo>
                    <a:pt x="297" y="708"/>
                  </a:lnTo>
                  <a:lnTo>
                    <a:pt x="295" y="699"/>
                  </a:lnTo>
                  <a:lnTo>
                    <a:pt x="295" y="689"/>
                  </a:lnTo>
                  <a:lnTo>
                    <a:pt x="3" y="689"/>
                  </a:lnTo>
                  <a:lnTo>
                    <a:pt x="2" y="683"/>
                  </a:lnTo>
                  <a:lnTo>
                    <a:pt x="0" y="680"/>
                  </a:lnTo>
                  <a:lnTo>
                    <a:pt x="0" y="677"/>
                  </a:lnTo>
                  <a:lnTo>
                    <a:pt x="3" y="671"/>
                  </a:lnTo>
                  <a:lnTo>
                    <a:pt x="10" y="669"/>
                  </a:lnTo>
                  <a:lnTo>
                    <a:pt x="16" y="668"/>
                  </a:lnTo>
                  <a:lnTo>
                    <a:pt x="23" y="668"/>
                  </a:lnTo>
                  <a:lnTo>
                    <a:pt x="28" y="668"/>
                  </a:lnTo>
                  <a:lnTo>
                    <a:pt x="34" y="668"/>
                  </a:lnTo>
                  <a:lnTo>
                    <a:pt x="39" y="668"/>
                  </a:lnTo>
                  <a:lnTo>
                    <a:pt x="45" y="667"/>
                  </a:lnTo>
                  <a:lnTo>
                    <a:pt x="49" y="665"/>
                  </a:lnTo>
                  <a:lnTo>
                    <a:pt x="49" y="640"/>
                  </a:lnTo>
                  <a:lnTo>
                    <a:pt x="36" y="640"/>
                  </a:lnTo>
                  <a:lnTo>
                    <a:pt x="27" y="640"/>
                  </a:lnTo>
                  <a:lnTo>
                    <a:pt x="18" y="640"/>
                  </a:lnTo>
                  <a:lnTo>
                    <a:pt x="10" y="640"/>
                  </a:lnTo>
                  <a:lnTo>
                    <a:pt x="26" y="631"/>
                  </a:lnTo>
                  <a:lnTo>
                    <a:pt x="39" y="622"/>
                  </a:lnTo>
                  <a:lnTo>
                    <a:pt x="46" y="619"/>
                  </a:lnTo>
                  <a:lnTo>
                    <a:pt x="52" y="615"/>
                  </a:lnTo>
                  <a:lnTo>
                    <a:pt x="60" y="612"/>
                  </a:lnTo>
                  <a:lnTo>
                    <a:pt x="69" y="610"/>
                  </a:lnTo>
                  <a:lnTo>
                    <a:pt x="72" y="613"/>
                  </a:lnTo>
                  <a:lnTo>
                    <a:pt x="75" y="615"/>
                  </a:lnTo>
                  <a:lnTo>
                    <a:pt x="79" y="616"/>
                  </a:lnTo>
                  <a:lnTo>
                    <a:pt x="82" y="617"/>
                  </a:lnTo>
                  <a:lnTo>
                    <a:pt x="91" y="618"/>
                  </a:lnTo>
                  <a:lnTo>
                    <a:pt x="101" y="616"/>
                  </a:lnTo>
                  <a:lnTo>
                    <a:pt x="122" y="612"/>
                  </a:lnTo>
                  <a:lnTo>
                    <a:pt x="142" y="610"/>
                  </a:lnTo>
                  <a:lnTo>
                    <a:pt x="145" y="614"/>
                  </a:lnTo>
                  <a:lnTo>
                    <a:pt x="148" y="617"/>
                  </a:lnTo>
                  <a:lnTo>
                    <a:pt x="152" y="619"/>
                  </a:lnTo>
                  <a:lnTo>
                    <a:pt x="157" y="620"/>
                  </a:lnTo>
                  <a:lnTo>
                    <a:pt x="166" y="621"/>
                  </a:lnTo>
                  <a:lnTo>
                    <a:pt x="175" y="622"/>
                  </a:lnTo>
                  <a:lnTo>
                    <a:pt x="179" y="621"/>
                  </a:lnTo>
                  <a:lnTo>
                    <a:pt x="183" y="620"/>
                  </a:lnTo>
                  <a:lnTo>
                    <a:pt x="186" y="618"/>
                  </a:lnTo>
                  <a:lnTo>
                    <a:pt x="190" y="616"/>
                  </a:lnTo>
                  <a:lnTo>
                    <a:pt x="195" y="610"/>
                  </a:lnTo>
                  <a:lnTo>
                    <a:pt x="201" y="603"/>
                  </a:lnTo>
                  <a:lnTo>
                    <a:pt x="209" y="588"/>
                  </a:lnTo>
                  <a:lnTo>
                    <a:pt x="215" y="578"/>
                  </a:lnTo>
                  <a:lnTo>
                    <a:pt x="220" y="574"/>
                  </a:lnTo>
                  <a:lnTo>
                    <a:pt x="225" y="571"/>
                  </a:lnTo>
                  <a:lnTo>
                    <a:pt x="230" y="569"/>
                  </a:lnTo>
                  <a:lnTo>
                    <a:pt x="236" y="567"/>
                  </a:lnTo>
                  <a:lnTo>
                    <a:pt x="246" y="564"/>
                  </a:lnTo>
                  <a:lnTo>
                    <a:pt x="256" y="560"/>
                  </a:lnTo>
                  <a:lnTo>
                    <a:pt x="258" y="558"/>
                  </a:lnTo>
                  <a:lnTo>
                    <a:pt x="260" y="555"/>
                  </a:lnTo>
                  <a:lnTo>
                    <a:pt x="262" y="550"/>
                  </a:lnTo>
                  <a:lnTo>
                    <a:pt x="264" y="544"/>
                  </a:lnTo>
                  <a:lnTo>
                    <a:pt x="268" y="528"/>
                  </a:lnTo>
                  <a:lnTo>
                    <a:pt x="270" y="511"/>
                  </a:lnTo>
                  <a:lnTo>
                    <a:pt x="274" y="477"/>
                  </a:lnTo>
                  <a:lnTo>
                    <a:pt x="275" y="449"/>
                  </a:lnTo>
                  <a:lnTo>
                    <a:pt x="281" y="440"/>
                  </a:lnTo>
                  <a:lnTo>
                    <a:pt x="287" y="432"/>
                  </a:lnTo>
                  <a:lnTo>
                    <a:pt x="294" y="425"/>
                  </a:lnTo>
                  <a:lnTo>
                    <a:pt x="302" y="416"/>
                  </a:lnTo>
                  <a:lnTo>
                    <a:pt x="316" y="404"/>
                  </a:lnTo>
                  <a:lnTo>
                    <a:pt x="328" y="394"/>
                  </a:lnTo>
                  <a:lnTo>
                    <a:pt x="338" y="382"/>
                  </a:lnTo>
                  <a:lnTo>
                    <a:pt x="346" y="370"/>
                  </a:lnTo>
                  <a:lnTo>
                    <a:pt x="352" y="357"/>
                  </a:lnTo>
                  <a:lnTo>
                    <a:pt x="357" y="345"/>
                  </a:lnTo>
                  <a:lnTo>
                    <a:pt x="361" y="334"/>
                  </a:lnTo>
                  <a:lnTo>
                    <a:pt x="364" y="323"/>
                  </a:lnTo>
                  <a:lnTo>
                    <a:pt x="366" y="312"/>
                  </a:lnTo>
                  <a:lnTo>
                    <a:pt x="369" y="299"/>
                  </a:lnTo>
                  <a:lnTo>
                    <a:pt x="370" y="276"/>
                  </a:lnTo>
                  <a:lnTo>
                    <a:pt x="370" y="251"/>
                  </a:lnTo>
                  <a:lnTo>
                    <a:pt x="369" y="225"/>
                  </a:lnTo>
                  <a:lnTo>
                    <a:pt x="369" y="197"/>
                  </a:lnTo>
                  <a:lnTo>
                    <a:pt x="369" y="191"/>
                  </a:lnTo>
                  <a:lnTo>
                    <a:pt x="369" y="187"/>
                  </a:lnTo>
                  <a:lnTo>
                    <a:pt x="371" y="183"/>
                  </a:lnTo>
                  <a:lnTo>
                    <a:pt x="372" y="180"/>
                  </a:lnTo>
                  <a:lnTo>
                    <a:pt x="375" y="174"/>
                  </a:lnTo>
                  <a:lnTo>
                    <a:pt x="380" y="167"/>
                  </a:lnTo>
                  <a:lnTo>
                    <a:pt x="383" y="160"/>
                  </a:lnTo>
                  <a:lnTo>
                    <a:pt x="385" y="149"/>
                  </a:lnTo>
                  <a:lnTo>
                    <a:pt x="385" y="140"/>
                  </a:lnTo>
                  <a:lnTo>
                    <a:pt x="385" y="132"/>
                  </a:lnTo>
                  <a:lnTo>
                    <a:pt x="383" y="122"/>
                  </a:lnTo>
                  <a:lnTo>
                    <a:pt x="382" y="110"/>
                  </a:lnTo>
                  <a:lnTo>
                    <a:pt x="397" y="87"/>
                  </a:lnTo>
                  <a:lnTo>
                    <a:pt x="417" y="58"/>
                  </a:lnTo>
                  <a:lnTo>
                    <a:pt x="422" y="51"/>
                  </a:lnTo>
                  <a:lnTo>
                    <a:pt x="428" y="45"/>
                  </a:lnTo>
                  <a:lnTo>
                    <a:pt x="435" y="40"/>
                  </a:lnTo>
                  <a:lnTo>
                    <a:pt x="440" y="35"/>
                  </a:lnTo>
                  <a:lnTo>
                    <a:pt x="447" y="31"/>
                  </a:lnTo>
                  <a:lnTo>
                    <a:pt x="453" y="26"/>
                  </a:lnTo>
                  <a:lnTo>
                    <a:pt x="461" y="24"/>
                  </a:lnTo>
                  <a:lnTo>
                    <a:pt x="467" y="24"/>
                  </a:lnTo>
                  <a:lnTo>
                    <a:pt x="476" y="24"/>
                  </a:lnTo>
                  <a:lnTo>
                    <a:pt x="484" y="26"/>
                  </a:lnTo>
                  <a:lnTo>
                    <a:pt x="491" y="30"/>
                  </a:lnTo>
                  <a:lnTo>
                    <a:pt x="497" y="33"/>
                  </a:lnTo>
                  <a:lnTo>
                    <a:pt x="509" y="42"/>
                  </a:lnTo>
                  <a:lnTo>
                    <a:pt x="521" y="52"/>
                  </a:lnTo>
                  <a:lnTo>
                    <a:pt x="532" y="62"/>
                  </a:lnTo>
                  <a:lnTo>
                    <a:pt x="544" y="71"/>
                  </a:lnTo>
                  <a:lnTo>
                    <a:pt x="551" y="74"/>
                  </a:lnTo>
                  <a:lnTo>
                    <a:pt x="558" y="77"/>
                  </a:lnTo>
                  <a:lnTo>
                    <a:pt x="565" y="79"/>
                  </a:lnTo>
                  <a:lnTo>
                    <a:pt x="574" y="79"/>
                  </a:lnTo>
                  <a:lnTo>
                    <a:pt x="587" y="78"/>
                  </a:lnTo>
                  <a:lnTo>
                    <a:pt x="599" y="76"/>
                  </a:lnTo>
                  <a:lnTo>
                    <a:pt x="614" y="74"/>
                  </a:lnTo>
                  <a:lnTo>
                    <a:pt x="634" y="73"/>
                  </a:lnTo>
                  <a:lnTo>
                    <a:pt x="637" y="73"/>
                  </a:lnTo>
                  <a:lnTo>
                    <a:pt x="639" y="71"/>
                  </a:lnTo>
                  <a:lnTo>
                    <a:pt x="641" y="69"/>
                  </a:lnTo>
                  <a:lnTo>
                    <a:pt x="644" y="66"/>
                  </a:lnTo>
                  <a:lnTo>
                    <a:pt x="649" y="60"/>
                  </a:lnTo>
                  <a:lnTo>
                    <a:pt x="654" y="55"/>
                  </a:lnTo>
                  <a:lnTo>
                    <a:pt x="662" y="49"/>
                  </a:lnTo>
                  <a:lnTo>
                    <a:pt x="670" y="44"/>
                  </a:lnTo>
                  <a:lnTo>
                    <a:pt x="677" y="40"/>
                  </a:lnTo>
                  <a:lnTo>
                    <a:pt x="685" y="38"/>
                  </a:lnTo>
                  <a:lnTo>
                    <a:pt x="693" y="36"/>
                  </a:lnTo>
                  <a:lnTo>
                    <a:pt x="701" y="35"/>
                  </a:lnTo>
                  <a:lnTo>
                    <a:pt x="709" y="34"/>
                  </a:lnTo>
                  <a:lnTo>
                    <a:pt x="718" y="34"/>
                  </a:lnTo>
                  <a:lnTo>
                    <a:pt x="734" y="34"/>
                  </a:lnTo>
                  <a:lnTo>
                    <a:pt x="752" y="35"/>
                  </a:lnTo>
                  <a:lnTo>
                    <a:pt x="761" y="34"/>
                  </a:lnTo>
                  <a:lnTo>
                    <a:pt x="769" y="34"/>
                  </a:lnTo>
                  <a:lnTo>
                    <a:pt x="778" y="33"/>
                  </a:lnTo>
                  <a:lnTo>
                    <a:pt x="787" y="31"/>
                  </a:lnTo>
                  <a:lnTo>
                    <a:pt x="790" y="24"/>
                  </a:lnTo>
                  <a:lnTo>
                    <a:pt x="795" y="17"/>
                  </a:lnTo>
                  <a:lnTo>
                    <a:pt x="796" y="13"/>
                  </a:lnTo>
                  <a:lnTo>
                    <a:pt x="799" y="9"/>
                  </a:lnTo>
                  <a:lnTo>
                    <a:pt x="802" y="4"/>
                  </a:lnTo>
                  <a:lnTo>
                    <a:pt x="807" y="0"/>
                  </a:lnTo>
                  <a:lnTo>
                    <a:pt x="814" y="0"/>
                  </a:lnTo>
                  <a:lnTo>
                    <a:pt x="827" y="0"/>
                  </a:lnTo>
                  <a:lnTo>
                    <a:pt x="828" y="8"/>
                  </a:lnTo>
                  <a:lnTo>
                    <a:pt x="830" y="14"/>
                  </a:lnTo>
                  <a:lnTo>
                    <a:pt x="833" y="18"/>
                  </a:lnTo>
                  <a:lnTo>
                    <a:pt x="839" y="21"/>
                  </a:lnTo>
                  <a:lnTo>
                    <a:pt x="843" y="22"/>
                  </a:lnTo>
                  <a:lnTo>
                    <a:pt x="848" y="23"/>
                  </a:lnTo>
                  <a:lnTo>
                    <a:pt x="854" y="24"/>
                  </a:lnTo>
                  <a:lnTo>
                    <a:pt x="859" y="24"/>
                  </a:lnTo>
                  <a:lnTo>
                    <a:pt x="869" y="24"/>
                  </a:lnTo>
                  <a:lnTo>
                    <a:pt x="879" y="24"/>
                  </a:lnTo>
                  <a:lnTo>
                    <a:pt x="887" y="24"/>
                  </a:lnTo>
                  <a:lnTo>
                    <a:pt x="894" y="24"/>
                  </a:lnTo>
                </a:path>
              </a:pathLst>
            </a:custGeom>
            <a:solidFill>
              <a:srgbClr val="7030A0"/>
            </a:solidFill>
            <a:ln w="9525" cmpd="sng">
              <a:solidFill>
                <a:srgbClr val="FFFFFF"/>
              </a:solidFill>
              <a:prstDash val="solid"/>
              <a:round/>
              <a:headEnd/>
              <a:tailEnd/>
            </a:ln>
          </p:spPr>
          <p:txBody>
            <a:bodyPr/>
            <a:lstStyle/>
            <a:p>
              <a:endParaRPr lang="en-US"/>
            </a:p>
          </p:txBody>
        </p:sp>
        <p:sp>
          <p:nvSpPr>
            <p:cNvPr id="70" name="Rectangle 69"/>
            <p:cNvSpPr/>
            <p:nvPr/>
          </p:nvSpPr>
          <p:spPr>
            <a:xfrm>
              <a:off x="9658085" y="3501483"/>
              <a:ext cx="622286" cy="369332"/>
            </a:xfrm>
            <a:prstGeom prst="rect">
              <a:avLst/>
            </a:prstGeom>
          </p:spPr>
          <p:txBody>
            <a:bodyPr wrap="none">
              <a:spAutoFit/>
            </a:bodyPr>
            <a:lstStyle/>
            <a:p>
              <a:r>
                <a:rPr lang="fr-FR" b="1" dirty="0"/>
                <a:t>RDC</a:t>
              </a:r>
              <a:endParaRPr lang="en-US" b="1" dirty="0"/>
            </a:p>
          </p:txBody>
        </p:sp>
      </p:grpSp>
      <p:grpSp>
        <p:nvGrpSpPr>
          <p:cNvPr id="71" name="Group 174"/>
          <p:cNvGrpSpPr/>
          <p:nvPr/>
        </p:nvGrpSpPr>
        <p:grpSpPr>
          <a:xfrm>
            <a:off x="5102759" y="1573791"/>
            <a:ext cx="1228639" cy="563400"/>
            <a:chOff x="6028821" y="1391110"/>
            <a:chExt cx="1228639" cy="563400"/>
          </a:xfrm>
        </p:grpSpPr>
        <p:sp>
          <p:nvSpPr>
            <p:cNvPr id="72" name="Freeform 247"/>
            <p:cNvSpPr>
              <a:spLocks/>
            </p:cNvSpPr>
            <p:nvPr>
              <p:custDataLst>
                <p:tags r:id="rId8"/>
              </p:custDataLst>
            </p:nvPr>
          </p:nvSpPr>
          <p:spPr bwMode="auto">
            <a:xfrm>
              <a:off x="6028821" y="1391110"/>
              <a:ext cx="1228639" cy="563400"/>
            </a:xfrm>
            <a:custGeom>
              <a:avLst/>
              <a:gdLst>
                <a:gd name="T0" fmla="*/ 98 w 746"/>
                <a:gd name="T1" fmla="*/ 452 h 469"/>
                <a:gd name="T2" fmla="*/ 54 w 746"/>
                <a:gd name="T3" fmla="*/ 440 h 469"/>
                <a:gd name="T4" fmla="*/ 21 w 746"/>
                <a:gd name="T5" fmla="*/ 429 h 469"/>
                <a:gd name="T6" fmla="*/ 5 w 746"/>
                <a:gd name="T7" fmla="*/ 413 h 469"/>
                <a:gd name="T8" fmla="*/ 0 w 746"/>
                <a:gd name="T9" fmla="*/ 363 h 469"/>
                <a:gd name="T10" fmla="*/ 5 w 746"/>
                <a:gd name="T11" fmla="*/ 309 h 469"/>
                <a:gd name="T12" fmla="*/ 23 w 746"/>
                <a:gd name="T13" fmla="*/ 273 h 469"/>
                <a:gd name="T14" fmla="*/ 56 w 746"/>
                <a:gd name="T15" fmla="*/ 228 h 469"/>
                <a:gd name="T16" fmla="*/ 121 w 746"/>
                <a:gd name="T17" fmla="*/ 204 h 469"/>
                <a:gd name="T18" fmla="*/ 166 w 746"/>
                <a:gd name="T19" fmla="*/ 188 h 469"/>
                <a:gd name="T20" fmla="*/ 235 w 746"/>
                <a:gd name="T21" fmla="*/ 173 h 469"/>
                <a:gd name="T22" fmla="*/ 262 w 746"/>
                <a:gd name="T23" fmla="*/ 153 h 469"/>
                <a:gd name="T24" fmla="*/ 267 w 746"/>
                <a:gd name="T25" fmla="*/ 136 h 469"/>
                <a:gd name="T26" fmla="*/ 292 w 746"/>
                <a:gd name="T27" fmla="*/ 120 h 469"/>
                <a:gd name="T28" fmla="*/ 332 w 746"/>
                <a:gd name="T29" fmla="*/ 115 h 469"/>
                <a:gd name="T30" fmla="*/ 359 w 746"/>
                <a:gd name="T31" fmla="*/ 101 h 469"/>
                <a:gd name="T32" fmla="*/ 389 w 746"/>
                <a:gd name="T33" fmla="*/ 67 h 469"/>
                <a:gd name="T34" fmla="*/ 425 w 746"/>
                <a:gd name="T35" fmla="*/ 22 h 469"/>
                <a:gd name="T36" fmla="*/ 450 w 746"/>
                <a:gd name="T37" fmla="*/ 6 h 469"/>
                <a:gd name="T38" fmla="*/ 486 w 746"/>
                <a:gd name="T39" fmla="*/ 0 h 469"/>
                <a:gd name="T40" fmla="*/ 507 w 746"/>
                <a:gd name="T41" fmla="*/ 29 h 469"/>
                <a:gd name="T42" fmla="*/ 532 w 746"/>
                <a:gd name="T43" fmla="*/ 53 h 469"/>
                <a:gd name="T44" fmla="*/ 553 w 746"/>
                <a:gd name="T45" fmla="*/ 107 h 469"/>
                <a:gd name="T46" fmla="*/ 579 w 746"/>
                <a:gd name="T47" fmla="*/ 159 h 469"/>
                <a:gd name="T48" fmla="*/ 613 w 746"/>
                <a:gd name="T49" fmla="*/ 172 h 469"/>
                <a:gd name="T50" fmla="*/ 628 w 746"/>
                <a:gd name="T51" fmla="*/ 193 h 469"/>
                <a:gd name="T52" fmla="*/ 650 w 746"/>
                <a:gd name="T53" fmla="*/ 233 h 469"/>
                <a:gd name="T54" fmla="*/ 702 w 746"/>
                <a:gd name="T55" fmla="*/ 279 h 469"/>
                <a:gd name="T56" fmla="*/ 741 w 746"/>
                <a:gd name="T57" fmla="*/ 315 h 469"/>
                <a:gd name="T58" fmla="*/ 711 w 746"/>
                <a:gd name="T59" fmla="*/ 345 h 469"/>
                <a:gd name="T60" fmla="*/ 691 w 746"/>
                <a:gd name="T61" fmla="*/ 342 h 469"/>
                <a:gd name="T62" fmla="*/ 679 w 746"/>
                <a:gd name="T63" fmla="*/ 321 h 469"/>
                <a:gd name="T64" fmla="*/ 651 w 746"/>
                <a:gd name="T65" fmla="*/ 330 h 469"/>
                <a:gd name="T66" fmla="*/ 639 w 746"/>
                <a:gd name="T67" fmla="*/ 352 h 469"/>
                <a:gd name="T68" fmla="*/ 604 w 746"/>
                <a:gd name="T69" fmla="*/ 356 h 469"/>
                <a:gd name="T70" fmla="*/ 553 w 746"/>
                <a:gd name="T71" fmla="*/ 356 h 469"/>
                <a:gd name="T72" fmla="*/ 522 w 746"/>
                <a:gd name="T73" fmla="*/ 365 h 469"/>
                <a:gd name="T74" fmla="*/ 496 w 746"/>
                <a:gd name="T75" fmla="*/ 387 h 469"/>
                <a:gd name="T76" fmla="*/ 486 w 746"/>
                <a:gd name="T77" fmla="*/ 394 h 469"/>
                <a:gd name="T78" fmla="*/ 426 w 746"/>
                <a:gd name="T79" fmla="*/ 400 h 469"/>
                <a:gd name="T80" fmla="*/ 396 w 746"/>
                <a:gd name="T81" fmla="*/ 392 h 469"/>
                <a:gd name="T82" fmla="*/ 349 w 746"/>
                <a:gd name="T83" fmla="*/ 354 h 469"/>
                <a:gd name="T84" fmla="*/ 319 w 746"/>
                <a:gd name="T85" fmla="*/ 345 h 469"/>
                <a:gd name="T86" fmla="*/ 291 w 746"/>
                <a:gd name="T87" fmla="*/ 355 h 469"/>
                <a:gd name="T88" fmla="*/ 266 w 746"/>
                <a:gd name="T89" fmla="*/ 377 h 469"/>
                <a:gd name="T90" fmla="*/ 227 w 746"/>
                <a:gd name="T91" fmla="*/ 437 h 469"/>
                <a:gd name="T92" fmla="*/ 150 w 746"/>
                <a:gd name="T93" fmla="*/ 439 h 469"/>
                <a:gd name="T94" fmla="*/ 135 w 746"/>
                <a:gd name="T95" fmla="*/ 448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46" h="469">
                  <a:moveTo>
                    <a:pt x="114" y="469"/>
                  </a:moveTo>
                  <a:lnTo>
                    <a:pt x="109" y="463"/>
                  </a:lnTo>
                  <a:lnTo>
                    <a:pt x="103" y="456"/>
                  </a:lnTo>
                  <a:lnTo>
                    <a:pt x="98" y="452"/>
                  </a:lnTo>
                  <a:lnTo>
                    <a:pt x="92" y="449"/>
                  </a:lnTo>
                  <a:lnTo>
                    <a:pt x="79" y="445"/>
                  </a:lnTo>
                  <a:lnTo>
                    <a:pt x="67" y="442"/>
                  </a:lnTo>
                  <a:lnTo>
                    <a:pt x="54" y="440"/>
                  </a:lnTo>
                  <a:lnTo>
                    <a:pt x="39" y="437"/>
                  </a:lnTo>
                  <a:lnTo>
                    <a:pt x="33" y="435"/>
                  </a:lnTo>
                  <a:lnTo>
                    <a:pt x="26" y="433"/>
                  </a:lnTo>
                  <a:lnTo>
                    <a:pt x="21" y="429"/>
                  </a:lnTo>
                  <a:lnTo>
                    <a:pt x="14" y="425"/>
                  </a:lnTo>
                  <a:lnTo>
                    <a:pt x="11" y="422"/>
                  </a:lnTo>
                  <a:lnTo>
                    <a:pt x="8" y="418"/>
                  </a:lnTo>
                  <a:lnTo>
                    <a:pt x="5" y="413"/>
                  </a:lnTo>
                  <a:lnTo>
                    <a:pt x="3" y="408"/>
                  </a:lnTo>
                  <a:lnTo>
                    <a:pt x="1" y="396"/>
                  </a:lnTo>
                  <a:lnTo>
                    <a:pt x="0" y="385"/>
                  </a:lnTo>
                  <a:lnTo>
                    <a:pt x="0" y="363"/>
                  </a:lnTo>
                  <a:lnTo>
                    <a:pt x="1" y="345"/>
                  </a:lnTo>
                  <a:lnTo>
                    <a:pt x="1" y="332"/>
                  </a:lnTo>
                  <a:lnTo>
                    <a:pt x="3" y="320"/>
                  </a:lnTo>
                  <a:lnTo>
                    <a:pt x="5" y="309"/>
                  </a:lnTo>
                  <a:lnTo>
                    <a:pt x="10" y="299"/>
                  </a:lnTo>
                  <a:lnTo>
                    <a:pt x="13" y="289"/>
                  </a:lnTo>
                  <a:lnTo>
                    <a:pt x="19" y="281"/>
                  </a:lnTo>
                  <a:lnTo>
                    <a:pt x="23" y="273"/>
                  </a:lnTo>
                  <a:lnTo>
                    <a:pt x="30" y="265"/>
                  </a:lnTo>
                  <a:lnTo>
                    <a:pt x="41" y="251"/>
                  </a:lnTo>
                  <a:lnTo>
                    <a:pt x="52" y="236"/>
                  </a:lnTo>
                  <a:lnTo>
                    <a:pt x="56" y="228"/>
                  </a:lnTo>
                  <a:lnTo>
                    <a:pt x="60" y="220"/>
                  </a:lnTo>
                  <a:lnTo>
                    <a:pt x="65" y="212"/>
                  </a:lnTo>
                  <a:lnTo>
                    <a:pt x="67" y="204"/>
                  </a:lnTo>
                  <a:lnTo>
                    <a:pt x="121" y="204"/>
                  </a:lnTo>
                  <a:lnTo>
                    <a:pt x="131" y="198"/>
                  </a:lnTo>
                  <a:lnTo>
                    <a:pt x="142" y="194"/>
                  </a:lnTo>
                  <a:lnTo>
                    <a:pt x="154" y="191"/>
                  </a:lnTo>
                  <a:lnTo>
                    <a:pt x="166" y="188"/>
                  </a:lnTo>
                  <a:lnTo>
                    <a:pt x="190" y="184"/>
                  </a:lnTo>
                  <a:lnTo>
                    <a:pt x="213" y="178"/>
                  </a:lnTo>
                  <a:lnTo>
                    <a:pt x="224" y="176"/>
                  </a:lnTo>
                  <a:lnTo>
                    <a:pt x="235" y="173"/>
                  </a:lnTo>
                  <a:lnTo>
                    <a:pt x="244" y="170"/>
                  </a:lnTo>
                  <a:lnTo>
                    <a:pt x="251" y="165"/>
                  </a:lnTo>
                  <a:lnTo>
                    <a:pt x="258" y="160"/>
                  </a:lnTo>
                  <a:lnTo>
                    <a:pt x="262" y="153"/>
                  </a:lnTo>
                  <a:lnTo>
                    <a:pt x="265" y="150"/>
                  </a:lnTo>
                  <a:lnTo>
                    <a:pt x="266" y="145"/>
                  </a:lnTo>
                  <a:lnTo>
                    <a:pt x="267" y="141"/>
                  </a:lnTo>
                  <a:lnTo>
                    <a:pt x="267" y="136"/>
                  </a:lnTo>
                  <a:lnTo>
                    <a:pt x="267" y="126"/>
                  </a:lnTo>
                  <a:lnTo>
                    <a:pt x="267" y="117"/>
                  </a:lnTo>
                  <a:lnTo>
                    <a:pt x="280" y="119"/>
                  </a:lnTo>
                  <a:lnTo>
                    <a:pt x="292" y="120"/>
                  </a:lnTo>
                  <a:lnTo>
                    <a:pt x="303" y="120"/>
                  </a:lnTo>
                  <a:lnTo>
                    <a:pt x="313" y="119"/>
                  </a:lnTo>
                  <a:lnTo>
                    <a:pt x="323" y="117"/>
                  </a:lnTo>
                  <a:lnTo>
                    <a:pt x="332" y="115"/>
                  </a:lnTo>
                  <a:lnTo>
                    <a:pt x="339" y="112"/>
                  </a:lnTo>
                  <a:lnTo>
                    <a:pt x="347" y="109"/>
                  </a:lnTo>
                  <a:lnTo>
                    <a:pt x="354" y="105"/>
                  </a:lnTo>
                  <a:lnTo>
                    <a:pt x="359" y="101"/>
                  </a:lnTo>
                  <a:lnTo>
                    <a:pt x="366" y="96"/>
                  </a:lnTo>
                  <a:lnTo>
                    <a:pt x="370" y="91"/>
                  </a:lnTo>
                  <a:lnTo>
                    <a:pt x="380" y="80"/>
                  </a:lnTo>
                  <a:lnTo>
                    <a:pt x="389" y="67"/>
                  </a:lnTo>
                  <a:lnTo>
                    <a:pt x="397" y="56"/>
                  </a:lnTo>
                  <a:lnTo>
                    <a:pt x="405" y="44"/>
                  </a:lnTo>
                  <a:lnTo>
                    <a:pt x="414" y="32"/>
                  </a:lnTo>
                  <a:lnTo>
                    <a:pt x="425" y="22"/>
                  </a:lnTo>
                  <a:lnTo>
                    <a:pt x="430" y="18"/>
                  </a:lnTo>
                  <a:lnTo>
                    <a:pt x="436" y="13"/>
                  </a:lnTo>
                  <a:lnTo>
                    <a:pt x="442" y="9"/>
                  </a:lnTo>
                  <a:lnTo>
                    <a:pt x="450" y="6"/>
                  </a:lnTo>
                  <a:lnTo>
                    <a:pt x="458" y="3"/>
                  </a:lnTo>
                  <a:lnTo>
                    <a:pt x="467" y="1"/>
                  </a:lnTo>
                  <a:lnTo>
                    <a:pt x="475" y="0"/>
                  </a:lnTo>
                  <a:lnTo>
                    <a:pt x="486" y="0"/>
                  </a:lnTo>
                  <a:lnTo>
                    <a:pt x="486" y="6"/>
                  </a:lnTo>
                  <a:lnTo>
                    <a:pt x="492" y="14"/>
                  </a:lnTo>
                  <a:lnTo>
                    <a:pt x="498" y="22"/>
                  </a:lnTo>
                  <a:lnTo>
                    <a:pt x="507" y="29"/>
                  </a:lnTo>
                  <a:lnTo>
                    <a:pt x="515" y="35"/>
                  </a:lnTo>
                  <a:lnTo>
                    <a:pt x="523" y="41"/>
                  </a:lnTo>
                  <a:lnTo>
                    <a:pt x="530" y="49"/>
                  </a:lnTo>
                  <a:lnTo>
                    <a:pt x="532" y="53"/>
                  </a:lnTo>
                  <a:lnTo>
                    <a:pt x="536" y="57"/>
                  </a:lnTo>
                  <a:lnTo>
                    <a:pt x="538" y="62"/>
                  </a:lnTo>
                  <a:lnTo>
                    <a:pt x="539" y="67"/>
                  </a:lnTo>
                  <a:lnTo>
                    <a:pt x="553" y="107"/>
                  </a:lnTo>
                  <a:lnTo>
                    <a:pt x="564" y="141"/>
                  </a:lnTo>
                  <a:lnTo>
                    <a:pt x="569" y="148"/>
                  </a:lnTo>
                  <a:lnTo>
                    <a:pt x="573" y="154"/>
                  </a:lnTo>
                  <a:lnTo>
                    <a:pt x="579" y="159"/>
                  </a:lnTo>
                  <a:lnTo>
                    <a:pt x="585" y="164"/>
                  </a:lnTo>
                  <a:lnTo>
                    <a:pt x="593" y="168"/>
                  </a:lnTo>
                  <a:lnTo>
                    <a:pt x="602" y="170"/>
                  </a:lnTo>
                  <a:lnTo>
                    <a:pt x="613" y="172"/>
                  </a:lnTo>
                  <a:lnTo>
                    <a:pt x="626" y="172"/>
                  </a:lnTo>
                  <a:lnTo>
                    <a:pt x="626" y="179"/>
                  </a:lnTo>
                  <a:lnTo>
                    <a:pt x="627" y="187"/>
                  </a:lnTo>
                  <a:lnTo>
                    <a:pt x="628" y="193"/>
                  </a:lnTo>
                  <a:lnTo>
                    <a:pt x="630" y="199"/>
                  </a:lnTo>
                  <a:lnTo>
                    <a:pt x="636" y="211"/>
                  </a:lnTo>
                  <a:lnTo>
                    <a:pt x="642" y="222"/>
                  </a:lnTo>
                  <a:lnTo>
                    <a:pt x="650" y="233"/>
                  </a:lnTo>
                  <a:lnTo>
                    <a:pt x="660" y="244"/>
                  </a:lnTo>
                  <a:lnTo>
                    <a:pt x="670" y="254"/>
                  </a:lnTo>
                  <a:lnTo>
                    <a:pt x="681" y="263"/>
                  </a:lnTo>
                  <a:lnTo>
                    <a:pt x="702" y="279"/>
                  </a:lnTo>
                  <a:lnTo>
                    <a:pt x="720" y="294"/>
                  </a:lnTo>
                  <a:lnTo>
                    <a:pt x="729" y="302"/>
                  </a:lnTo>
                  <a:lnTo>
                    <a:pt x="736" y="309"/>
                  </a:lnTo>
                  <a:lnTo>
                    <a:pt x="741" y="315"/>
                  </a:lnTo>
                  <a:lnTo>
                    <a:pt x="746" y="321"/>
                  </a:lnTo>
                  <a:lnTo>
                    <a:pt x="738" y="345"/>
                  </a:lnTo>
                  <a:lnTo>
                    <a:pt x="728" y="345"/>
                  </a:lnTo>
                  <a:lnTo>
                    <a:pt x="711" y="345"/>
                  </a:lnTo>
                  <a:lnTo>
                    <a:pt x="706" y="345"/>
                  </a:lnTo>
                  <a:lnTo>
                    <a:pt x="700" y="344"/>
                  </a:lnTo>
                  <a:lnTo>
                    <a:pt x="695" y="343"/>
                  </a:lnTo>
                  <a:lnTo>
                    <a:pt x="691" y="342"/>
                  </a:lnTo>
                  <a:lnTo>
                    <a:pt x="685" y="339"/>
                  </a:lnTo>
                  <a:lnTo>
                    <a:pt x="682" y="335"/>
                  </a:lnTo>
                  <a:lnTo>
                    <a:pt x="680" y="329"/>
                  </a:lnTo>
                  <a:lnTo>
                    <a:pt x="679" y="321"/>
                  </a:lnTo>
                  <a:lnTo>
                    <a:pt x="666" y="321"/>
                  </a:lnTo>
                  <a:lnTo>
                    <a:pt x="659" y="321"/>
                  </a:lnTo>
                  <a:lnTo>
                    <a:pt x="654" y="325"/>
                  </a:lnTo>
                  <a:lnTo>
                    <a:pt x="651" y="330"/>
                  </a:lnTo>
                  <a:lnTo>
                    <a:pt x="648" y="334"/>
                  </a:lnTo>
                  <a:lnTo>
                    <a:pt x="647" y="338"/>
                  </a:lnTo>
                  <a:lnTo>
                    <a:pt x="642" y="345"/>
                  </a:lnTo>
                  <a:lnTo>
                    <a:pt x="639" y="352"/>
                  </a:lnTo>
                  <a:lnTo>
                    <a:pt x="630" y="354"/>
                  </a:lnTo>
                  <a:lnTo>
                    <a:pt x="621" y="355"/>
                  </a:lnTo>
                  <a:lnTo>
                    <a:pt x="613" y="355"/>
                  </a:lnTo>
                  <a:lnTo>
                    <a:pt x="604" y="356"/>
                  </a:lnTo>
                  <a:lnTo>
                    <a:pt x="586" y="355"/>
                  </a:lnTo>
                  <a:lnTo>
                    <a:pt x="570" y="355"/>
                  </a:lnTo>
                  <a:lnTo>
                    <a:pt x="561" y="355"/>
                  </a:lnTo>
                  <a:lnTo>
                    <a:pt x="553" y="356"/>
                  </a:lnTo>
                  <a:lnTo>
                    <a:pt x="545" y="357"/>
                  </a:lnTo>
                  <a:lnTo>
                    <a:pt x="537" y="359"/>
                  </a:lnTo>
                  <a:lnTo>
                    <a:pt x="529" y="361"/>
                  </a:lnTo>
                  <a:lnTo>
                    <a:pt x="522" y="365"/>
                  </a:lnTo>
                  <a:lnTo>
                    <a:pt x="514" y="370"/>
                  </a:lnTo>
                  <a:lnTo>
                    <a:pt x="506" y="376"/>
                  </a:lnTo>
                  <a:lnTo>
                    <a:pt x="501" y="381"/>
                  </a:lnTo>
                  <a:lnTo>
                    <a:pt x="496" y="387"/>
                  </a:lnTo>
                  <a:lnTo>
                    <a:pt x="493" y="390"/>
                  </a:lnTo>
                  <a:lnTo>
                    <a:pt x="491" y="392"/>
                  </a:lnTo>
                  <a:lnTo>
                    <a:pt x="489" y="394"/>
                  </a:lnTo>
                  <a:lnTo>
                    <a:pt x="486" y="394"/>
                  </a:lnTo>
                  <a:lnTo>
                    <a:pt x="466" y="395"/>
                  </a:lnTo>
                  <a:lnTo>
                    <a:pt x="451" y="397"/>
                  </a:lnTo>
                  <a:lnTo>
                    <a:pt x="439" y="399"/>
                  </a:lnTo>
                  <a:lnTo>
                    <a:pt x="426" y="400"/>
                  </a:lnTo>
                  <a:lnTo>
                    <a:pt x="417" y="400"/>
                  </a:lnTo>
                  <a:lnTo>
                    <a:pt x="410" y="398"/>
                  </a:lnTo>
                  <a:lnTo>
                    <a:pt x="403" y="395"/>
                  </a:lnTo>
                  <a:lnTo>
                    <a:pt x="396" y="392"/>
                  </a:lnTo>
                  <a:lnTo>
                    <a:pt x="384" y="383"/>
                  </a:lnTo>
                  <a:lnTo>
                    <a:pt x="373" y="373"/>
                  </a:lnTo>
                  <a:lnTo>
                    <a:pt x="361" y="363"/>
                  </a:lnTo>
                  <a:lnTo>
                    <a:pt x="349" y="354"/>
                  </a:lnTo>
                  <a:lnTo>
                    <a:pt x="343" y="351"/>
                  </a:lnTo>
                  <a:lnTo>
                    <a:pt x="336" y="347"/>
                  </a:lnTo>
                  <a:lnTo>
                    <a:pt x="328" y="345"/>
                  </a:lnTo>
                  <a:lnTo>
                    <a:pt x="319" y="345"/>
                  </a:lnTo>
                  <a:lnTo>
                    <a:pt x="313" y="345"/>
                  </a:lnTo>
                  <a:lnTo>
                    <a:pt x="305" y="347"/>
                  </a:lnTo>
                  <a:lnTo>
                    <a:pt x="299" y="351"/>
                  </a:lnTo>
                  <a:lnTo>
                    <a:pt x="291" y="355"/>
                  </a:lnTo>
                  <a:lnTo>
                    <a:pt x="284" y="360"/>
                  </a:lnTo>
                  <a:lnTo>
                    <a:pt x="278" y="365"/>
                  </a:lnTo>
                  <a:lnTo>
                    <a:pt x="272" y="371"/>
                  </a:lnTo>
                  <a:lnTo>
                    <a:pt x="266" y="377"/>
                  </a:lnTo>
                  <a:lnTo>
                    <a:pt x="255" y="392"/>
                  </a:lnTo>
                  <a:lnTo>
                    <a:pt x="244" y="408"/>
                  </a:lnTo>
                  <a:lnTo>
                    <a:pt x="235" y="423"/>
                  </a:lnTo>
                  <a:lnTo>
                    <a:pt x="227" y="437"/>
                  </a:lnTo>
                  <a:lnTo>
                    <a:pt x="197" y="437"/>
                  </a:lnTo>
                  <a:lnTo>
                    <a:pt x="176" y="437"/>
                  </a:lnTo>
                  <a:lnTo>
                    <a:pt x="160" y="437"/>
                  </a:lnTo>
                  <a:lnTo>
                    <a:pt x="150" y="439"/>
                  </a:lnTo>
                  <a:lnTo>
                    <a:pt x="146" y="440"/>
                  </a:lnTo>
                  <a:lnTo>
                    <a:pt x="143" y="442"/>
                  </a:lnTo>
                  <a:lnTo>
                    <a:pt x="139" y="445"/>
                  </a:lnTo>
                  <a:lnTo>
                    <a:pt x="135" y="448"/>
                  </a:lnTo>
                  <a:lnTo>
                    <a:pt x="126" y="456"/>
                  </a:lnTo>
                  <a:lnTo>
                    <a:pt x="114" y="469"/>
                  </a:lnTo>
                </a:path>
              </a:pathLst>
            </a:custGeom>
            <a:solidFill>
              <a:schemeClr val="accent3">
                <a:lumMod val="50000"/>
              </a:schemeClr>
            </a:solidFill>
            <a:ln w="9525" cmpd="sng">
              <a:solidFill>
                <a:srgbClr val="FFFFFF"/>
              </a:solidFill>
              <a:prstDash val="solid"/>
              <a:round/>
              <a:headEnd/>
              <a:tailEnd/>
            </a:ln>
          </p:spPr>
          <p:txBody>
            <a:bodyPr/>
            <a:lstStyle/>
            <a:p>
              <a:endParaRPr lang="en-US"/>
            </a:p>
          </p:txBody>
        </p:sp>
        <p:sp>
          <p:nvSpPr>
            <p:cNvPr id="73" name="Rectangle 72"/>
            <p:cNvSpPr/>
            <p:nvPr/>
          </p:nvSpPr>
          <p:spPr>
            <a:xfrm>
              <a:off x="6376848" y="1515940"/>
              <a:ext cx="615874" cy="369332"/>
            </a:xfrm>
            <a:prstGeom prst="rect">
              <a:avLst/>
            </a:prstGeom>
          </p:spPr>
          <p:txBody>
            <a:bodyPr wrap="none">
              <a:spAutoFit/>
            </a:bodyPr>
            <a:lstStyle/>
            <a:p>
              <a:r>
                <a:rPr lang="en-US" b="1" dirty="0"/>
                <a:t>RCA</a:t>
              </a:r>
            </a:p>
          </p:txBody>
        </p:sp>
      </p:grpSp>
      <p:grpSp>
        <p:nvGrpSpPr>
          <p:cNvPr id="74" name="Group 173"/>
          <p:cNvGrpSpPr/>
          <p:nvPr/>
        </p:nvGrpSpPr>
        <p:grpSpPr>
          <a:xfrm>
            <a:off x="5985314" y="3115210"/>
            <a:ext cx="974947" cy="464623"/>
            <a:chOff x="6931254" y="2121237"/>
            <a:chExt cx="974947" cy="464623"/>
          </a:xfrm>
        </p:grpSpPr>
        <p:sp>
          <p:nvSpPr>
            <p:cNvPr id="75" name="Freeform 250"/>
            <p:cNvSpPr>
              <a:spLocks/>
            </p:cNvSpPr>
            <p:nvPr>
              <p:custDataLst>
                <p:tags r:id="rId7"/>
              </p:custDataLst>
            </p:nvPr>
          </p:nvSpPr>
          <p:spPr bwMode="auto">
            <a:xfrm>
              <a:off x="7128128" y="2121237"/>
              <a:ext cx="575364" cy="464623"/>
            </a:xfrm>
            <a:custGeom>
              <a:avLst/>
              <a:gdLst>
                <a:gd name="T0" fmla="*/ 262 w 355"/>
                <a:gd name="T1" fmla="*/ 15 h 388"/>
                <a:gd name="T2" fmla="*/ 257 w 355"/>
                <a:gd name="T3" fmla="*/ 37 h 388"/>
                <a:gd name="T4" fmla="*/ 264 w 355"/>
                <a:gd name="T5" fmla="*/ 51 h 388"/>
                <a:gd name="T6" fmla="*/ 283 w 355"/>
                <a:gd name="T7" fmla="*/ 60 h 388"/>
                <a:gd name="T8" fmla="*/ 319 w 355"/>
                <a:gd name="T9" fmla="*/ 55 h 388"/>
                <a:gd name="T10" fmla="*/ 332 w 355"/>
                <a:gd name="T11" fmla="*/ 57 h 388"/>
                <a:gd name="T12" fmla="*/ 340 w 355"/>
                <a:gd name="T13" fmla="*/ 68 h 388"/>
                <a:gd name="T14" fmla="*/ 345 w 355"/>
                <a:gd name="T15" fmla="*/ 83 h 388"/>
                <a:gd name="T16" fmla="*/ 351 w 355"/>
                <a:gd name="T17" fmla="*/ 94 h 388"/>
                <a:gd name="T18" fmla="*/ 345 w 355"/>
                <a:gd name="T19" fmla="*/ 108 h 388"/>
                <a:gd name="T20" fmla="*/ 320 w 355"/>
                <a:gd name="T21" fmla="*/ 136 h 388"/>
                <a:gd name="T22" fmla="*/ 348 w 355"/>
                <a:gd name="T23" fmla="*/ 175 h 388"/>
                <a:gd name="T24" fmla="*/ 355 w 355"/>
                <a:gd name="T25" fmla="*/ 202 h 388"/>
                <a:gd name="T26" fmla="*/ 353 w 355"/>
                <a:gd name="T27" fmla="*/ 219 h 388"/>
                <a:gd name="T28" fmla="*/ 345 w 355"/>
                <a:gd name="T29" fmla="*/ 254 h 388"/>
                <a:gd name="T30" fmla="*/ 333 w 355"/>
                <a:gd name="T31" fmla="*/ 271 h 388"/>
                <a:gd name="T32" fmla="*/ 312 w 355"/>
                <a:gd name="T33" fmla="*/ 280 h 388"/>
                <a:gd name="T34" fmla="*/ 286 w 355"/>
                <a:gd name="T35" fmla="*/ 282 h 388"/>
                <a:gd name="T36" fmla="*/ 270 w 355"/>
                <a:gd name="T37" fmla="*/ 282 h 388"/>
                <a:gd name="T38" fmla="*/ 252 w 355"/>
                <a:gd name="T39" fmla="*/ 265 h 388"/>
                <a:gd name="T40" fmla="*/ 240 w 355"/>
                <a:gd name="T41" fmla="*/ 259 h 388"/>
                <a:gd name="T42" fmla="*/ 221 w 355"/>
                <a:gd name="T43" fmla="*/ 269 h 388"/>
                <a:gd name="T44" fmla="*/ 205 w 355"/>
                <a:gd name="T45" fmla="*/ 279 h 388"/>
                <a:gd name="T46" fmla="*/ 194 w 355"/>
                <a:gd name="T47" fmla="*/ 285 h 388"/>
                <a:gd name="T48" fmla="*/ 185 w 355"/>
                <a:gd name="T49" fmla="*/ 298 h 388"/>
                <a:gd name="T50" fmla="*/ 187 w 355"/>
                <a:gd name="T51" fmla="*/ 321 h 388"/>
                <a:gd name="T52" fmla="*/ 207 w 355"/>
                <a:gd name="T53" fmla="*/ 358 h 388"/>
                <a:gd name="T54" fmla="*/ 195 w 355"/>
                <a:gd name="T55" fmla="*/ 353 h 388"/>
                <a:gd name="T56" fmla="*/ 177 w 355"/>
                <a:gd name="T57" fmla="*/ 355 h 388"/>
                <a:gd name="T58" fmla="*/ 162 w 355"/>
                <a:gd name="T59" fmla="*/ 365 h 388"/>
                <a:gd name="T60" fmla="*/ 146 w 355"/>
                <a:gd name="T61" fmla="*/ 388 h 388"/>
                <a:gd name="T62" fmla="*/ 123 w 355"/>
                <a:gd name="T63" fmla="*/ 370 h 388"/>
                <a:gd name="T64" fmla="*/ 113 w 355"/>
                <a:gd name="T65" fmla="*/ 358 h 388"/>
                <a:gd name="T66" fmla="*/ 96 w 355"/>
                <a:gd name="T67" fmla="*/ 324 h 388"/>
                <a:gd name="T68" fmla="*/ 50 w 355"/>
                <a:gd name="T69" fmla="*/ 280 h 388"/>
                <a:gd name="T70" fmla="*/ 22 w 355"/>
                <a:gd name="T71" fmla="*/ 254 h 388"/>
                <a:gd name="T72" fmla="*/ 5 w 355"/>
                <a:gd name="T73" fmla="*/ 223 h 388"/>
                <a:gd name="T74" fmla="*/ 1 w 355"/>
                <a:gd name="T75" fmla="*/ 187 h 388"/>
                <a:gd name="T76" fmla="*/ 11 w 355"/>
                <a:gd name="T77" fmla="*/ 162 h 388"/>
                <a:gd name="T78" fmla="*/ 41 w 355"/>
                <a:gd name="T79" fmla="*/ 134 h 388"/>
                <a:gd name="T80" fmla="*/ 54 w 355"/>
                <a:gd name="T81" fmla="*/ 116 h 388"/>
                <a:gd name="T82" fmla="*/ 56 w 355"/>
                <a:gd name="T83" fmla="*/ 91 h 388"/>
                <a:gd name="T84" fmla="*/ 108 w 355"/>
                <a:gd name="T85" fmla="*/ 83 h 388"/>
                <a:gd name="T86" fmla="*/ 156 w 355"/>
                <a:gd name="T87" fmla="*/ 80 h 388"/>
                <a:gd name="T88" fmla="*/ 172 w 355"/>
                <a:gd name="T89" fmla="*/ 73 h 388"/>
                <a:gd name="T90" fmla="*/ 177 w 355"/>
                <a:gd name="T91" fmla="*/ 63 h 388"/>
                <a:gd name="T92" fmla="*/ 174 w 355"/>
                <a:gd name="T93" fmla="*/ 41 h 388"/>
                <a:gd name="T94" fmla="*/ 167 w 355"/>
                <a:gd name="T95" fmla="*/ 12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55" h="388">
                  <a:moveTo>
                    <a:pt x="266" y="7"/>
                  </a:moveTo>
                  <a:lnTo>
                    <a:pt x="265" y="9"/>
                  </a:lnTo>
                  <a:lnTo>
                    <a:pt x="262" y="15"/>
                  </a:lnTo>
                  <a:lnTo>
                    <a:pt x="259" y="23"/>
                  </a:lnTo>
                  <a:lnTo>
                    <a:pt x="257" y="32"/>
                  </a:lnTo>
                  <a:lnTo>
                    <a:pt x="257" y="37"/>
                  </a:lnTo>
                  <a:lnTo>
                    <a:pt x="258" y="42"/>
                  </a:lnTo>
                  <a:lnTo>
                    <a:pt x="261" y="46"/>
                  </a:lnTo>
                  <a:lnTo>
                    <a:pt x="264" y="51"/>
                  </a:lnTo>
                  <a:lnTo>
                    <a:pt x="268" y="54"/>
                  </a:lnTo>
                  <a:lnTo>
                    <a:pt x="275" y="58"/>
                  </a:lnTo>
                  <a:lnTo>
                    <a:pt x="283" y="60"/>
                  </a:lnTo>
                  <a:lnTo>
                    <a:pt x="294" y="63"/>
                  </a:lnTo>
                  <a:lnTo>
                    <a:pt x="301" y="58"/>
                  </a:lnTo>
                  <a:lnTo>
                    <a:pt x="319" y="55"/>
                  </a:lnTo>
                  <a:lnTo>
                    <a:pt x="323" y="55"/>
                  </a:lnTo>
                  <a:lnTo>
                    <a:pt x="328" y="55"/>
                  </a:lnTo>
                  <a:lnTo>
                    <a:pt x="332" y="57"/>
                  </a:lnTo>
                  <a:lnTo>
                    <a:pt x="335" y="59"/>
                  </a:lnTo>
                  <a:lnTo>
                    <a:pt x="337" y="63"/>
                  </a:lnTo>
                  <a:lnTo>
                    <a:pt x="340" y="68"/>
                  </a:lnTo>
                  <a:lnTo>
                    <a:pt x="340" y="74"/>
                  </a:lnTo>
                  <a:lnTo>
                    <a:pt x="340" y="81"/>
                  </a:lnTo>
                  <a:lnTo>
                    <a:pt x="345" y="83"/>
                  </a:lnTo>
                  <a:lnTo>
                    <a:pt x="348" y="87"/>
                  </a:lnTo>
                  <a:lnTo>
                    <a:pt x="350" y="90"/>
                  </a:lnTo>
                  <a:lnTo>
                    <a:pt x="351" y="94"/>
                  </a:lnTo>
                  <a:lnTo>
                    <a:pt x="350" y="99"/>
                  </a:lnTo>
                  <a:lnTo>
                    <a:pt x="347" y="103"/>
                  </a:lnTo>
                  <a:lnTo>
                    <a:pt x="345" y="108"/>
                  </a:lnTo>
                  <a:lnTo>
                    <a:pt x="342" y="113"/>
                  </a:lnTo>
                  <a:lnTo>
                    <a:pt x="328" y="129"/>
                  </a:lnTo>
                  <a:lnTo>
                    <a:pt x="320" y="136"/>
                  </a:lnTo>
                  <a:lnTo>
                    <a:pt x="326" y="143"/>
                  </a:lnTo>
                  <a:lnTo>
                    <a:pt x="341" y="162"/>
                  </a:lnTo>
                  <a:lnTo>
                    <a:pt x="348" y="175"/>
                  </a:lnTo>
                  <a:lnTo>
                    <a:pt x="353" y="188"/>
                  </a:lnTo>
                  <a:lnTo>
                    <a:pt x="355" y="195"/>
                  </a:lnTo>
                  <a:lnTo>
                    <a:pt x="355" y="202"/>
                  </a:lnTo>
                  <a:lnTo>
                    <a:pt x="355" y="209"/>
                  </a:lnTo>
                  <a:lnTo>
                    <a:pt x="353" y="216"/>
                  </a:lnTo>
                  <a:lnTo>
                    <a:pt x="353" y="219"/>
                  </a:lnTo>
                  <a:lnTo>
                    <a:pt x="352" y="228"/>
                  </a:lnTo>
                  <a:lnTo>
                    <a:pt x="350" y="241"/>
                  </a:lnTo>
                  <a:lnTo>
                    <a:pt x="345" y="254"/>
                  </a:lnTo>
                  <a:lnTo>
                    <a:pt x="342" y="260"/>
                  </a:lnTo>
                  <a:lnTo>
                    <a:pt x="339" y="266"/>
                  </a:lnTo>
                  <a:lnTo>
                    <a:pt x="333" y="271"/>
                  </a:lnTo>
                  <a:lnTo>
                    <a:pt x="328" y="276"/>
                  </a:lnTo>
                  <a:lnTo>
                    <a:pt x="321" y="279"/>
                  </a:lnTo>
                  <a:lnTo>
                    <a:pt x="312" y="280"/>
                  </a:lnTo>
                  <a:lnTo>
                    <a:pt x="303" y="280"/>
                  </a:lnTo>
                  <a:lnTo>
                    <a:pt x="294" y="277"/>
                  </a:lnTo>
                  <a:lnTo>
                    <a:pt x="286" y="282"/>
                  </a:lnTo>
                  <a:lnTo>
                    <a:pt x="280" y="285"/>
                  </a:lnTo>
                  <a:lnTo>
                    <a:pt x="275" y="285"/>
                  </a:lnTo>
                  <a:lnTo>
                    <a:pt x="270" y="282"/>
                  </a:lnTo>
                  <a:lnTo>
                    <a:pt x="263" y="276"/>
                  </a:lnTo>
                  <a:lnTo>
                    <a:pt x="255" y="268"/>
                  </a:lnTo>
                  <a:lnTo>
                    <a:pt x="252" y="265"/>
                  </a:lnTo>
                  <a:lnTo>
                    <a:pt x="249" y="261"/>
                  </a:lnTo>
                  <a:lnTo>
                    <a:pt x="244" y="259"/>
                  </a:lnTo>
                  <a:lnTo>
                    <a:pt x="240" y="259"/>
                  </a:lnTo>
                  <a:lnTo>
                    <a:pt x="234" y="260"/>
                  </a:lnTo>
                  <a:lnTo>
                    <a:pt x="229" y="263"/>
                  </a:lnTo>
                  <a:lnTo>
                    <a:pt x="221" y="269"/>
                  </a:lnTo>
                  <a:lnTo>
                    <a:pt x="213" y="277"/>
                  </a:lnTo>
                  <a:lnTo>
                    <a:pt x="211" y="278"/>
                  </a:lnTo>
                  <a:lnTo>
                    <a:pt x="205" y="279"/>
                  </a:lnTo>
                  <a:lnTo>
                    <a:pt x="201" y="280"/>
                  </a:lnTo>
                  <a:lnTo>
                    <a:pt x="197" y="282"/>
                  </a:lnTo>
                  <a:lnTo>
                    <a:pt x="194" y="285"/>
                  </a:lnTo>
                  <a:lnTo>
                    <a:pt x="190" y="288"/>
                  </a:lnTo>
                  <a:lnTo>
                    <a:pt x="187" y="292"/>
                  </a:lnTo>
                  <a:lnTo>
                    <a:pt x="185" y="298"/>
                  </a:lnTo>
                  <a:lnTo>
                    <a:pt x="185" y="304"/>
                  </a:lnTo>
                  <a:lnTo>
                    <a:pt x="185" y="312"/>
                  </a:lnTo>
                  <a:lnTo>
                    <a:pt x="187" y="321"/>
                  </a:lnTo>
                  <a:lnTo>
                    <a:pt x="191" y="331"/>
                  </a:lnTo>
                  <a:lnTo>
                    <a:pt x="198" y="344"/>
                  </a:lnTo>
                  <a:lnTo>
                    <a:pt x="207" y="358"/>
                  </a:lnTo>
                  <a:lnTo>
                    <a:pt x="206" y="357"/>
                  </a:lnTo>
                  <a:lnTo>
                    <a:pt x="201" y="355"/>
                  </a:lnTo>
                  <a:lnTo>
                    <a:pt x="195" y="353"/>
                  </a:lnTo>
                  <a:lnTo>
                    <a:pt x="187" y="353"/>
                  </a:lnTo>
                  <a:lnTo>
                    <a:pt x="183" y="353"/>
                  </a:lnTo>
                  <a:lnTo>
                    <a:pt x="177" y="355"/>
                  </a:lnTo>
                  <a:lnTo>
                    <a:pt x="173" y="357"/>
                  </a:lnTo>
                  <a:lnTo>
                    <a:pt x="167" y="361"/>
                  </a:lnTo>
                  <a:lnTo>
                    <a:pt x="162" y="365"/>
                  </a:lnTo>
                  <a:lnTo>
                    <a:pt x="157" y="371"/>
                  </a:lnTo>
                  <a:lnTo>
                    <a:pt x="152" y="379"/>
                  </a:lnTo>
                  <a:lnTo>
                    <a:pt x="146" y="388"/>
                  </a:lnTo>
                  <a:lnTo>
                    <a:pt x="137" y="380"/>
                  </a:lnTo>
                  <a:lnTo>
                    <a:pt x="128" y="373"/>
                  </a:lnTo>
                  <a:lnTo>
                    <a:pt x="123" y="370"/>
                  </a:lnTo>
                  <a:lnTo>
                    <a:pt x="120" y="366"/>
                  </a:lnTo>
                  <a:lnTo>
                    <a:pt x="117" y="362"/>
                  </a:lnTo>
                  <a:lnTo>
                    <a:pt x="113" y="358"/>
                  </a:lnTo>
                  <a:lnTo>
                    <a:pt x="109" y="346"/>
                  </a:lnTo>
                  <a:lnTo>
                    <a:pt x="102" y="334"/>
                  </a:lnTo>
                  <a:lnTo>
                    <a:pt x="96" y="324"/>
                  </a:lnTo>
                  <a:lnTo>
                    <a:pt x="87" y="315"/>
                  </a:lnTo>
                  <a:lnTo>
                    <a:pt x="70" y="297"/>
                  </a:lnTo>
                  <a:lnTo>
                    <a:pt x="50" y="280"/>
                  </a:lnTo>
                  <a:lnTo>
                    <a:pt x="40" y="271"/>
                  </a:lnTo>
                  <a:lnTo>
                    <a:pt x="31" y="263"/>
                  </a:lnTo>
                  <a:lnTo>
                    <a:pt x="22" y="254"/>
                  </a:lnTo>
                  <a:lnTo>
                    <a:pt x="16" y="245"/>
                  </a:lnTo>
                  <a:lnTo>
                    <a:pt x="9" y="235"/>
                  </a:lnTo>
                  <a:lnTo>
                    <a:pt x="5" y="223"/>
                  </a:lnTo>
                  <a:lnTo>
                    <a:pt x="1" y="211"/>
                  </a:lnTo>
                  <a:lnTo>
                    <a:pt x="0" y="198"/>
                  </a:lnTo>
                  <a:lnTo>
                    <a:pt x="1" y="187"/>
                  </a:lnTo>
                  <a:lnTo>
                    <a:pt x="4" y="178"/>
                  </a:lnTo>
                  <a:lnTo>
                    <a:pt x="7" y="169"/>
                  </a:lnTo>
                  <a:lnTo>
                    <a:pt x="11" y="162"/>
                  </a:lnTo>
                  <a:lnTo>
                    <a:pt x="22" y="150"/>
                  </a:lnTo>
                  <a:lnTo>
                    <a:pt x="34" y="139"/>
                  </a:lnTo>
                  <a:lnTo>
                    <a:pt x="41" y="134"/>
                  </a:lnTo>
                  <a:lnTo>
                    <a:pt x="45" y="129"/>
                  </a:lnTo>
                  <a:lnTo>
                    <a:pt x="50" y="123"/>
                  </a:lnTo>
                  <a:lnTo>
                    <a:pt x="54" y="116"/>
                  </a:lnTo>
                  <a:lnTo>
                    <a:pt x="56" y="109"/>
                  </a:lnTo>
                  <a:lnTo>
                    <a:pt x="57" y="101"/>
                  </a:lnTo>
                  <a:lnTo>
                    <a:pt x="56" y="91"/>
                  </a:lnTo>
                  <a:lnTo>
                    <a:pt x="54" y="81"/>
                  </a:lnTo>
                  <a:lnTo>
                    <a:pt x="84" y="83"/>
                  </a:lnTo>
                  <a:lnTo>
                    <a:pt x="108" y="83"/>
                  </a:lnTo>
                  <a:lnTo>
                    <a:pt x="129" y="83"/>
                  </a:lnTo>
                  <a:lnTo>
                    <a:pt x="144" y="82"/>
                  </a:lnTo>
                  <a:lnTo>
                    <a:pt x="156" y="80"/>
                  </a:lnTo>
                  <a:lnTo>
                    <a:pt x="165" y="77"/>
                  </a:lnTo>
                  <a:lnTo>
                    <a:pt x="168" y="75"/>
                  </a:lnTo>
                  <a:lnTo>
                    <a:pt x="172" y="73"/>
                  </a:lnTo>
                  <a:lnTo>
                    <a:pt x="174" y="71"/>
                  </a:lnTo>
                  <a:lnTo>
                    <a:pt x="175" y="69"/>
                  </a:lnTo>
                  <a:lnTo>
                    <a:pt x="177" y="63"/>
                  </a:lnTo>
                  <a:lnTo>
                    <a:pt x="176" y="56"/>
                  </a:lnTo>
                  <a:lnTo>
                    <a:pt x="175" y="49"/>
                  </a:lnTo>
                  <a:lnTo>
                    <a:pt x="174" y="41"/>
                  </a:lnTo>
                  <a:lnTo>
                    <a:pt x="172" y="32"/>
                  </a:lnTo>
                  <a:lnTo>
                    <a:pt x="169" y="22"/>
                  </a:lnTo>
                  <a:lnTo>
                    <a:pt x="167" y="12"/>
                  </a:lnTo>
                  <a:lnTo>
                    <a:pt x="167" y="0"/>
                  </a:lnTo>
                  <a:lnTo>
                    <a:pt x="266" y="7"/>
                  </a:lnTo>
                </a:path>
              </a:pathLst>
            </a:custGeom>
            <a:solidFill>
              <a:srgbClr val="0070C0"/>
            </a:solidFill>
            <a:ln w="9525" cmpd="sng">
              <a:solidFill>
                <a:srgbClr val="FFFFFF"/>
              </a:solidFill>
              <a:prstDash val="solid"/>
              <a:round/>
              <a:headEnd/>
              <a:tailEnd/>
            </a:ln>
          </p:spPr>
          <p:txBody>
            <a:bodyPr/>
            <a:lstStyle/>
            <a:p>
              <a:endParaRPr lang="en-US"/>
            </a:p>
          </p:txBody>
        </p:sp>
        <p:sp>
          <p:nvSpPr>
            <p:cNvPr id="76" name="Rectangle 75"/>
            <p:cNvSpPr/>
            <p:nvPr/>
          </p:nvSpPr>
          <p:spPr>
            <a:xfrm>
              <a:off x="6931254" y="2178570"/>
              <a:ext cx="974947" cy="369332"/>
            </a:xfrm>
            <a:prstGeom prst="rect">
              <a:avLst/>
            </a:prstGeom>
          </p:spPr>
          <p:txBody>
            <a:bodyPr wrap="none">
              <a:spAutoFit/>
            </a:bodyPr>
            <a:lstStyle/>
            <a:p>
              <a:r>
                <a:rPr lang="en-US" b="1" dirty="0"/>
                <a:t>GABON</a:t>
              </a:r>
            </a:p>
          </p:txBody>
        </p:sp>
      </p:grpSp>
      <p:grpSp>
        <p:nvGrpSpPr>
          <p:cNvPr id="77" name="Group 172"/>
          <p:cNvGrpSpPr/>
          <p:nvPr/>
        </p:nvGrpSpPr>
        <p:grpSpPr>
          <a:xfrm>
            <a:off x="4895628" y="3257261"/>
            <a:ext cx="999799" cy="632912"/>
            <a:chOff x="5569354" y="2452812"/>
            <a:chExt cx="999799" cy="632912"/>
          </a:xfrm>
        </p:grpSpPr>
        <p:sp>
          <p:nvSpPr>
            <p:cNvPr id="78" name="Freeform 451"/>
            <p:cNvSpPr>
              <a:spLocks/>
            </p:cNvSpPr>
            <p:nvPr>
              <p:custDataLst>
                <p:tags r:id="rId6"/>
              </p:custDataLst>
            </p:nvPr>
          </p:nvSpPr>
          <p:spPr bwMode="auto">
            <a:xfrm>
              <a:off x="5569354" y="2452812"/>
              <a:ext cx="707218" cy="632912"/>
            </a:xfrm>
            <a:custGeom>
              <a:avLst/>
              <a:gdLst>
                <a:gd name="T0" fmla="*/ 429 w 429"/>
                <a:gd name="T1" fmla="*/ 22 h 524"/>
                <a:gd name="T2" fmla="*/ 428 w 429"/>
                <a:gd name="T3" fmla="*/ 43 h 524"/>
                <a:gd name="T4" fmla="*/ 424 w 429"/>
                <a:gd name="T5" fmla="*/ 54 h 524"/>
                <a:gd name="T6" fmla="*/ 415 w 429"/>
                <a:gd name="T7" fmla="*/ 67 h 524"/>
                <a:gd name="T8" fmla="*/ 413 w 429"/>
                <a:gd name="T9" fmla="*/ 81 h 524"/>
                <a:gd name="T10" fmla="*/ 414 w 429"/>
                <a:gd name="T11" fmla="*/ 160 h 524"/>
                <a:gd name="T12" fmla="*/ 408 w 429"/>
                <a:gd name="T13" fmla="*/ 207 h 524"/>
                <a:gd name="T14" fmla="*/ 396 w 429"/>
                <a:gd name="T15" fmla="*/ 241 h 524"/>
                <a:gd name="T16" fmla="*/ 372 w 429"/>
                <a:gd name="T17" fmla="*/ 278 h 524"/>
                <a:gd name="T18" fmla="*/ 338 w 429"/>
                <a:gd name="T19" fmla="*/ 309 h 524"/>
                <a:gd name="T20" fmla="*/ 319 w 429"/>
                <a:gd name="T21" fmla="*/ 333 h 524"/>
                <a:gd name="T22" fmla="*/ 312 w 429"/>
                <a:gd name="T23" fmla="*/ 412 h 524"/>
                <a:gd name="T24" fmla="*/ 304 w 429"/>
                <a:gd name="T25" fmla="*/ 439 h 524"/>
                <a:gd name="T26" fmla="*/ 290 w 429"/>
                <a:gd name="T27" fmla="*/ 448 h 524"/>
                <a:gd name="T28" fmla="*/ 269 w 429"/>
                <a:gd name="T29" fmla="*/ 455 h 524"/>
                <a:gd name="T30" fmla="*/ 253 w 429"/>
                <a:gd name="T31" fmla="*/ 472 h 524"/>
                <a:gd name="T32" fmla="*/ 234 w 429"/>
                <a:gd name="T33" fmla="*/ 500 h 524"/>
                <a:gd name="T34" fmla="*/ 223 w 429"/>
                <a:gd name="T35" fmla="*/ 505 h 524"/>
                <a:gd name="T36" fmla="*/ 201 w 429"/>
                <a:gd name="T37" fmla="*/ 504 h 524"/>
                <a:gd name="T38" fmla="*/ 189 w 429"/>
                <a:gd name="T39" fmla="*/ 498 h 524"/>
                <a:gd name="T40" fmla="*/ 145 w 429"/>
                <a:gd name="T41" fmla="*/ 500 h 524"/>
                <a:gd name="T42" fmla="*/ 123 w 429"/>
                <a:gd name="T43" fmla="*/ 500 h 524"/>
                <a:gd name="T44" fmla="*/ 113 w 429"/>
                <a:gd name="T45" fmla="*/ 494 h 524"/>
                <a:gd name="T46" fmla="*/ 95 w 429"/>
                <a:gd name="T47" fmla="*/ 493 h 524"/>
                <a:gd name="T48" fmla="*/ 78 w 429"/>
                <a:gd name="T49" fmla="*/ 502 h 524"/>
                <a:gd name="T50" fmla="*/ 62 w 429"/>
                <a:gd name="T51" fmla="*/ 519 h 524"/>
                <a:gd name="T52" fmla="*/ 27 w 429"/>
                <a:gd name="T53" fmla="*/ 491 h 524"/>
                <a:gd name="T54" fmla="*/ 6 w 429"/>
                <a:gd name="T55" fmla="*/ 447 h 524"/>
                <a:gd name="T56" fmla="*/ 25 w 429"/>
                <a:gd name="T57" fmla="*/ 430 h 524"/>
                <a:gd name="T58" fmla="*/ 42 w 429"/>
                <a:gd name="T59" fmla="*/ 424 h 524"/>
                <a:gd name="T60" fmla="*/ 61 w 429"/>
                <a:gd name="T61" fmla="*/ 428 h 524"/>
                <a:gd name="T62" fmla="*/ 58 w 429"/>
                <a:gd name="T63" fmla="*/ 418 h 524"/>
                <a:gd name="T64" fmla="*/ 45 w 429"/>
                <a:gd name="T65" fmla="*/ 386 h 524"/>
                <a:gd name="T66" fmla="*/ 47 w 429"/>
                <a:gd name="T67" fmla="*/ 366 h 524"/>
                <a:gd name="T68" fmla="*/ 57 w 429"/>
                <a:gd name="T69" fmla="*/ 356 h 524"/>
                <a:gd name="T70" fmla="*/ 71 w 429"/>
                <a:gd name="T71" fmla="*/ 352 h 524"/>
                <a:gd name="T72" fmla="*/ 89 w 429"/>
                <a:gd name="T73" fmla="*/ 337 h 524"/>
                <a:gd name="T74" fmla="*/ 104 w 429"/>
                <a:gd name="T75" fmla="*/ 333 h 524"/>
                <a:gd name="T76" fmla="*/ 115 w 429"/>
                <a:gd name="T77" fmla="*/ 342 h 524"/>
                <a:gd name="T78" fmla="*/ 135 w 429"/>
                <a:gd name="T79" fmla="*/ 359 h 524"/>
                <a:gd name="T80" fmla="*/ 154 w 429"/>
                <a:gd name="T81" fmla="*/ 351 h 524"/>
                <a:gd name="T82" fmla="*/ 181 w 429"/>
                <a:gd name="T83" fmla="*/ 353 h 524"/>
                <a:gd name="T84" fmla="*/ 199 w 429"/>
                <a:gd name="T85" fmla="*/ 340 h 524"/>
                <a:gd name="T86" fmla="*/ 210 w 429"/>
                <a:gd name="T87" fmla="*/ 315 h 524"/>
                <a:gd name="T88" fmla="*/ 213 w 429"/>
                <a:gd name="T89" fmla="*/ 290 h 524"/>
                <a:gd name="T90" fmla="*/ 215 w 429"/>
                <a:gd name="T91" fmla="*/ 269 h 524"/>
                <a:gd name="T92" fmla="*/ 201 w 429"/>
                <a:gd name="T93" fmla="*/ 236 h 524"/>
                <a:gd name="T94" fmla="*/ 188 w 429"/>
                <a:gd name="T95" fmla="*/ 203 h 524"/>
                <a:gd name="T96" fmla="*/ 207 w 429"/>
                <a:gd name="T97" fmla="*/ 177 h 524"/>
                <a:gd name="T98" fmla="*/ 210 w 429"/>
                <a:gd name="T99" fmla="*/ 164 h 524"/>
                <a:gd name="T100" fmla="*/ 200 w 429"/>
                <a:gd name="T101" fmla="*/ 155 h 524"/>
                <a:gd name="T102" fmla="*/ 197 w 429"/>
                <a:gd name="T103" fmla="*/ 137 h 524"/>
                <a:gd name="T104" fmla="*/ 188 w 429"/>
                <a:gd name="T105" fmla="*/ 129 h 524"/>
                <a:gd name="T106" fmla="*/ 161 w 429"/>
                <a:gd name="T107" fmla="*/ 132 h 524"/>
                <a:gd name="T108" fmla="*/ 137 w 429"/>
                <a:gd name="T109" fmla="*/ 131 h 524"/>
                <a:gd name="T110" fmla="*/ 125 w 429"/>
                <a:gd name="T111" fmla="*/ 119 h 524"/>
                <a:gd name="T112" fmla="*/ 123 w 429"/>
                <a:gd name="T113" fmla="*/ 103 h 524"/>
                <a:gd name="T114" fmla="*/ 132 w 429"/>
                <a:gd name="T115" fmla="*/ 76 h 524"/>
                <a:gd name="T116" fmla="*/ 306 w 429"/>
                <a:gd name="T117" fmla="*/ 38 h 524"/>
                <a:gd name="T118" fmla="*/ 323 w 429"/>
                <a:gd name="T119" fmla="*/ 17 h 524"/>
                <a:gd name="T120" fmla="*/ 343 w 429"/>
                <a:gd name="T121" fmla="*/ 7 h 524"/>
                <a:gd name="T122" fmla="*/ 374 w 429"/>
                <a:gd name="T123" fmla="*/ 5 h 524"/>
                <a:gd name="T124" fmla="*/ 408 w 429"/>
                <a:gd name="T125" fmla="*/ 4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9" h="524">
                  <a:moveTo>
                    <a:pt x="426" y="0"/>
                  </a:moveTo>
                  <a:lnTo>
                    <a:pt x="427" y="12"/>
                  </a:lnTo>
                  <a:lnTo>
                    <a:pt x="429" y="22"/>
                  </a:lnTo>
                  <a:lnTo>
                    <a:pt x="429" y="31"/>
                  </a:lnTo>
                  <a:lnTo>
                    <a:pt x="429" y="38"/>
                  </a:lnTo>
                  <a:lnTo>
                    <a:pt x="428" y="43"/>
                  </a:lnTo>
                  <a:lnTo>
                    <a:pt x="427" y="48"/>
                  </a:lnTo>
                  <a:lnTo>
                    <a:pt x="426" y="51"/>
                  </a:lnTo>
                  <a:lnTo>
                    <a:pt x="424" y="54"/>
                  </a:lnTo>
                  <a:lnTo>
                    <a:pt x="419" y="60"/>
                  </a:lnTo>
                  <a:lnTo>
                    <a:pt x="416" y="64"/>
                  </a:lnTo>
                  <a:lnTo>
                    <a:pt x="415" y="67"/>
                  </a:lnTo>
                  <a:lnTo>
                    <a:pt x="413" y="71"/>
                  </a:lnTo>
                  <a:lnTo>
                    <a:pt x="413" y="75"/>
                  </a:lnTo>
                  <a:lnTo>
                    <a:pt x="413" y="81"/>
                  </a:lnTo>
                  <a:lnTo>
                    <a:pt x="413" y="109"/>
                  </a:lnTo>
                  <a:lnTo>
                    <a:pt x="414" y="135"/>
                  </a:lnTo>
                  <a:lnTo>
                    <a:pt x="414" y="160"/>
                  </a:lnTo>
                  <a:lnTo>
                    <a:pt x="413" y="183"/>
                  </a:lnTo>
                  <a:lnTo>
                    <a:pt x="410" y="196"/>
                  </a:lnTo>
                  <a:lnTo>
                    <a:pt x="408" y="207"/>
                  </a:lnTo>
                  <a:lnTo>
                    <a:pt x="405" y="218"/>
                  </a:lnTo>
                  <a:lnTo>
                    <a:pt x="401" y="229"/>
                  </a:lnTo>
                  <a:lnTo>
                    <a:pt x="396" y="241"/>
                  </a:lnTo>
                  <a:lnTo>
                    <a:pt x="390" y="254"/>
                  </a:lnTo>
                  <a:lnTo>
                    <a:pt x="382" y="266"/>
                  </a:lnTo>
                  <a:lnTo>
                    <a:pt x="372" y="278"/>
                  </a:lnTo>
                  <a:lnTo>
                    <a:pt x="360" y="288"/>
                  </a:lnTo>
                  <a:lnTo>
                    <a:pt x="346" y="300"/>
                  </a:lnTo>
                  <a:lnTo>
                    <a:pt x="338" y="309"/>
                  </a:lnTo>
                  <a:lnTo>
                    <a:pt x="331" y="316"/>
                  </a:lnTo>
                  <a:lnTo>
                    <a:pt x="325" y="324"/>
                  </a:lnTo>
                  <a:lnTo>
                    <a:pt x="319" y="333"/>
                  </a:lnTo>
                  <a:lnTo>
                    <a:pt x="318" y="361"/>
                  </a:lnTo>
                  <a:lnTo>
                    <a:pt x="314" y="395"/>
                  </a:lnTo>
                  <a:lnTo>
                    <a:pt x="312" y="412"/>
                  </a:lnTo>
                  <a:lnTo>
                    <a:pt x="308" y="428"/>
                  </a:lnTo>
                  <a:lnTo>
                    <a:pt x="306" y="434"/>
                  </a:lnTo>
                  <a:lnTo>
                    <a:pt x="304" y="439"/>
                  </a:lnTo>
                  <a:lnTo>
                    <a:pt x="302" y="442"/>
                  </a:lnTo>
                  <a:lnTo>
                    <a:pt x="300" y="444"/>
                  </a:lnTo>
                  <a:lnTo>
                    <a:pt x="290" y="448"/>
                  </a:lnTo>
                  <a:lnTo>
                    <a:pt x="280" y="451"/>
                  </a:lnTo>
                  <a:lnTo>
                    <a:pt x="274" y="453"/>
                  </a:lnTo>
                  <a:lnTo>
                    <a:pt x="269" y="455"/>
                  </a:lnTo>
                  <a:lnTo>
                    <a:pt x="264" y="458"/>
                  </a:lnTo>
                  <a:lnTo>
                    <a:pt x="259" y="462"/>
                  </a:lnTo>
                  <a:lnTo>
                    <a:pt x="253" y="472"/>
                  </a:lnTo>
                  <a:lnTo>
                    <a:pt x="245" y="487"/>
                  </a:lnTo>
                  <a:lnTo>
                    <a:pt x="239" y="494"/>
                  </a:lnTo>
                  <a:lnTo>
                    <a:pt x="234" y="500"/>
                  </a:lnTo>
                  <a:lnTo>
                    <a:pt x="230" y="502"/>
                  </a:lnTo>
                  <a:lnTo>
                    <a:pt x="227" y="504"/>
                  </a:lnTo>
                  <a:lnTo>
                    <a:pt x="223" y="505"/>
                  </a:lnTo>
                  <a:lnTo>
                    <a:pt x="219" y="506"/>
                  </a:lnTo>
                  <a:lnTo>
                    <a:pt x="210" y="505"/>
                  </a:lnTo>
                  <a:lnTo>
                    <a:pt x="201" y="504"/>
                  </a:lnTo>
                  <a:lnTo>
                    <a:pt x="196" y="503"/>
                  </a:lnTo>
                  <a:lnTo>
                    <a:pt x="192" y="501"/>
                  </a:lnTo>
                  <a:lnTo>
                    <a:pt x="189" y="498"/>
                  </a:lnTo>
                  <a:lnTo>
                    <a:pt x="186" y="494"/>
                  </a:lnTo>
                  <a:lnTo>
                    <a:pt x="166" y="496"/>
                  </a:lnTo>
                  <a:lnTo>
                    <a:pt x="145" y="500"/>
                  </a:lnTo>
                  <a:lnTo>
                    <a:pt x="135" y="502"/>
                  </a:lnTo>
                  <a:lnTo>
                    <a:pt x="126" y="501"/>
                  </a:lnTo>
                  <a:lnTo>
                    <a:pt x="123" y="500"/>
                  </a:lnTo>
                  <a:lnTo>
                    <a:pt x="119" y="499"/>
                  </a:lnTo>
                  <a:lnTo>
                    <a:pt x="116" y="497"/>
                  </a:lnTo>
                  <a:lnTo>
                    <a:pt x="113" y="494"/>
                  </a:lnTo>
                  <a:lnTo>
                    <a:pt x="106" y="493"/>
                  </a:lnTo>
                  <a:lnTo>
                    <a:pt x="100" y="493"/>
                  </a:lnTo>
                  <a:lnTo>
                    <a:pt x="95" y="493"/>
                  </a:lnTo>
                  <a:lnTo>
                    <a:pt x="91" y="494"/>
                  </a:lnTo>
                  <a:lnTo>
                    <a:pt x="83" y="497"/>
                  </a:lnTo>
                  <a:lnTo>
                    <a:pt x="78" y="502"/>
                  </a:lnTo>
                  <a:lnTo>
                    <a:pt x="73" y="507"/>
                  </a:lnTo>
                  <a:lnTo>
                    <a:pt x="68" y="513"/>
                  </a:lnTo>
                  <a:lnTo>
                    <a:pt x="62" y="519"/>
                  </a:lnTo>
                  <a:lnTo>
                    <a:pt x="54" y="524"/>
                  </a:lnTo>
                  <a:lnTo>
                    <a:pt x="39" y="507"/>
                  </a:lnTo>
                  <a:lnTo>
                    <a:pt x="27" y="491"/>
                  </a:lnTo>
                  <a:lnTo>
                    <a:pt x="14" y="474"/>
                  </a:lnTo>
                  <a:lnTo>
                    <a:pt x="0" y="456"/>
                  </a:lnTo>
                  <a:lnTo>
                    <a:pt x="6" y="447"/>
                  </a:lnTo>
                  <a:lnTo>
                    <a:pt x="13" y="440"/>
                  </a:lnTo>
                  <a:lnTo>
                    <a:pt x="18" y="434"/>
                  </a:lnTo>
                  <a:lnTo>
                    <a:pt x="25" y="430"/>
                  </a:lnTo>
                  <a:lnTo>
                    <a:pt x="31" y="427"/>
                  </a:lnTo>
                  <a:lnTo>
                    <a:pt x="36" y="425"/>
                  </a:lnTo>
                  <a:lnTo>
                    <a:pt x="42" y="424"/>
                  </a:lnTo>
                  <a:lnTo>
                    <a:pt x="46" y="424"/>
                  </a:lnTo>
                  <a:lnTo>
                    <a:pt x="55" y="425"/>
                  </a:lnTo>
                  <a:lnTo>
                    <a:pt x="61" y="428"/>
                  </a:lnTo>
                  <a:lnTo>
                    <a:pt x="65" y="431"/>
                  </a:lnTo>
                  <a:lnTo>
                    <a:pt x="67" y="432"/>
                  </a:lnTo>
                  <a:lnTo>
                    <a:pt x="58" y="418"/>
                  </a:lnTo>
                  <a:lnTo>
                    <a:pt x="51" y="405"/>
                  </a:lnTo>
                  <a:lnTo>
                    <a:pt x="47" y="395"/>
                  </a:lnTo>
                  <a:lnTo>
                    <a:pt x="45" y="386"/>
                  </a:lnTo>
                  <a:lnTo>
                    <a:pt x="45" y="378"/>
                  </a:lnTo>
                  <a:lnTo>
                    <a:pt x="45" y="372"/>
                  </a:lnTo>
                  <a:lnTo>
                    <a:pt x="47" y="366"/>
                  </a:lnTo>
                  <a:lnTo>
                    <a:pt x="50" y="362"/>
                  </a:lnTo>
                  <a:lnTo>
                    <a:pt x="54" y="359"/>
                  </a:lnTo>
                  <a:lnTo>
                    <a:pt x="57" y="356"/>
                  </a:lnTo>
                  <a:lnTo>
                    <a:pt x="61" y="354"/>
                  </a:lnTo>
                  <a:lnTo>
                    <a:pt x="65" y="353"/>
                  </a:lnTo>
                  <a:lnTo>
                    <a:pt x="71" y="352"/>
                  </a:lnTo>
                  <a:lnTo>
                    <a:pt x="73" y="351"/>
                  </a:lnTo>
                  <a:lnTo>
                    <a:pt x="81" y="343"/>
                  </a:lnTo>
                  <a:lnTo>
                    <a:pt x="89" y="337"/>
                  </a:lnTo>
                  <a:lnTo>
                    <a:pt x="94" y="334"/>
                  </a:lnTo>
                  <a:lnTo>
                    <a:pt x="100" y="333"/>
                  </a:lnTo>
                  <a:lnTo>
                    <a:pt x="104" y="333"/>
                  </a:lnTo>
                  <a:lnTo>
                    <a:pt x="109" y="335"/>
                  </a:lnTo>
                  <a:lnTo>
                    <a:pt x="112" y="339"/>
                  </a:lnTo>
                  <a:lnTo>
                    <a:pt x="115" y="342"/>
                  </a:lnTo>
                  <a:lnTo>
                    <a:pt x="123" y="350"/>
                  </a:lnTo>
                  <a:lnTo>
                    <a:pt x="130" y="356"/>
                  </a:lnTo>
                  <a:lnTo>
                    <a:pt x="135" y="359"/>
                  </a:lnTo>
                  <a:lnTo>
                    <a:pt x="140" y="359"/>
                  </a:lnTo>
                  <a:lnTo>
                    <a:pt x="146" y="356"/>
                  </a:lnTo>
                  <a:lnTo>
                    <a:pt x="154" y="351"/>
                  </a:lnTo>
                  <a:lnTo>
                    <a:pt x="163" y="354"/>
                  </a:lnTo>
                  <a:lnTo>
                    <a:pt x="172" y="354"/>
                  </a:lnTo>
                  <a:lnTo>
                    <a:pt x="181" y="353"/>
                  </a:lnTo>
                  <a:lnTo>
                    <a:pt x="188" y="350"/>
                  </a:lnTo>
                  <a:lnTo>
                    <a:pt x="193" y="345"/>
                  </a:lnTo>
                  <a:lnTo>
                    <a:pt x="199" y="340"/>
                  </a:lnTo>
                  <a:lnTo>
                    <a:pt x="202" y="334"/>
                  </a:lnTo>
                  <a:lnTo>
                    <a:pt x="205" y="328"/>
                  </a:lnTo>
                  <a:lnTo>
                    <a:pt x="210" y="315"/>
                  </a:lnTo>
                  <a:lnTo>
                    <a:pt x="212" y="302"/>
                  </a:lnTo>
                  <a:lnTo>
                    <a:pt x="213" y="293"/>
                  </a:lnTo>
                  <a:lnTo>
                    <a:pt x="213" y="290"/>
                  </a:lnTo>
                  <a:lnTo>
                    <a:pt x="215" y="283"/>
                  </a:lnTo>
                  <a:lnTo>
                    <a:pt x="215" y="276"/>
                  </a:lnTo>
                  <a:lnTo>
                    <a:pt x="215" y="269"/>
                  </a:lnTo>
                  <a:lnTo>
                    <a:pt x="213" y="262"/>
                  </a:lnTo>
                  <a:lnTo>
                    <a:pt x="208" y="249"/>
                  </a:lnTo>
                  <a:lnTo>
                    <a:pt x="201" y="236"/>
                  </a:lnTo>
                  <a:lnTo>
                    <a:pt x="186" y="217"/>
                  </a:lnTo>
                  <a:lnTo>
                    <a:pt x="180" y="210"/>
                  </a:lnTo>
                  <a:lnTo>
                    <a:pt x="188" y="203"/>
                  </a:lnTo>
                  <a:lnTo>
                    <a:pt x="202" y="187"/>
                  </a:lnTo>
                  <a:lnTo>
                    <a:pt x="205" y="182"/>
                  </a:lnTo>
                  <a:lnTo>
                    <a:pt x="207" y="177"/>
                  </a:lnTo>
                  <a:lnTo>
                    <a:pt x="210" y="173"/>
                  </a:lnTo>
                  <a:lnTo>
                    <a:pt x="211" y="168"/>
                  </a:lnTo>
                  <a:lnTo>
                    <a:pt x="210" y="164"/>
                  </a:lnTo>
                  <a:lnTo>
                    <a:pt x="208" y="161"/>
                  </a:lnTo>
                  <a:lnTo>
                    <a:pt x="205" y="157"/>
                  </a:lnTo>
                  <a:lnTo>
                    <a:pt x="200" y="155"/>
                  </a:lnTo>
                  <a:lnTo>
                    <a:pt x="200" y="148"/>
                  </a:lnTo>
                  <a:lnTo>
                    <a:pt x="200" y="142"/>
                  </a:lnTo>
                  <a:lnTo>
                    <a:pt x="197" y="137"/>
                  </a:lnTo>
                  <a:lnTo>
                    <a:pt x="195" y="133"/>
                  </a:lnTo>
                  <a:lnTo>
                    <a:pt x="192" y="131"/>
                  </a:lnTo>
                  <a:lnTo>
                    <a:pt x="188" y="129"/>
                  </a:lnTo>
                  <a:lnTo>
                    <a:pt x="183" y="129"/>
                  </a:lnTo>
                  <a:lnTo>
                    <a:pt x="179" y="129"/>
                  </a:lnTo>
                  <a:lnTo>
                    <a:pt x="161" y="132"/>
                  </a:lnTo>
                  <a:lnTo>
                    <a:pt x="154" y="137"/>
                  </a:lnTo>
                  <a:lnTo>
                    <a:pt x="144" y="134"/>
                  </a:lnTo>
                  <a:lnTo>
                    <a:pt x="137" y="131"/>
                  </a:lnTo>
                  <a:lnTo>
                    <a:pt x="132" y="128"/>
                  </a:lnTo>
                  <a:lnTo>
                    <a:pt x="127" y="124"/>
                  </a:lnTo>
                  <a:lnTo>
                    <a:pt x="125" y="119"/>
                  </a:lnTo>
                  <a:lnTo>
                    <a:pt x="123" y="114"/>
                  </a:lnTo>
                  <a:lnTo>
                    <a:pt x="123" y="109"/>
                  </a:lnTo>
                  <a:lnTo>
                    <a:pt x="123" y="103"/>
                  </a:lnTo>
                  <a:lnTo>
                    <a:pt x="125" y="93"/>
                  </a:lnTo>
                  <a:lnTo>
                    <a:pt x="128" y="84"/>
                  </a:lnTo>
                  <a:lnTo>
                    <a:pt x="132" y="76"/>
                  </a:lnTo>
                  <a:lnTo>
                    <a:pt x="133" y="74"/>
                  </a:lnTo>
                  <a:lnTo>
                    <a:pt x="293" y="105"/>
                  </a:lnTo>
                  <a:lnTo>
                    <a:pt x="306" y="38"/>
                  </a:lnTo>
                  <a:lnTo>
                    <a:pt x="311" y="30"/>
                  </a:lnTo>
                  <a:lnTo>
                    <a:pt x="317" y="22"/>
                  </a:lnTo>
                  <a:lnTo>
                    <a:pt x="323" y="17"/>
                  </a:lnTo>
                  <a:lnTo>
                    <a:pt x="329" y="12"/>
                  </a:lnTo>
                  <a:lnTo>
                    <a:pt x="336" y="9"/>
                  </a:lnTo>
                  <a:lnTo>
                    <a:pt x="343" y="7"/>
                  </a:lnTo>
                  <a:lnTo>
                    <a:pt x="350" y="6"/>
                  </a:lnTo>
                  <a:lnTo>
                    <a:pt x="358" y="5"/>
                  </a:lnTo>
                  <a:lnTo>
                    <a:pt x="374" y="5"/>
                  </a:lnTo>
                  <a:lnTo>
                    <a:pt x="391" y="4"/>
                  </a:lnTo>
                  <a:lnTo>
                    <a:pt x="399" y="4"/>
                  </a:lnTo>
                  <a:lnTo>
                    <a:pt x="408" y="4"/>
                  </a:lnTo>
                  <a:lnTo>
                    <a:pt x="417" y="2"/>
                  </a:lnTo>
                  <a:lnTo>
                    <a:pt x="426" y="0"/>
                  </a:lnTo>
                </a:path>
              </a:pathLst>
            </a:custGeom>
            <a:solidFill>
              <a:srgbClr val="C00000"/>
            </a:solidFill>
            <a:ln w="9525" cmpd="sng">
              <a:solidFill>
                <a:srgbClr val="FFFFFF"/>
              </a:solidFill>
              <a:prstDash val="solid"/>
              <a:round/>
              <a:headEnd/>
              <a:tailEnd/>
            </a:ln>
          </p:spPr>
          <p:txBody>
            <a:bodyPr/>
            <a:lstStyle/>
            <a:p>
              <a:endParaRPr lang="en-US"/>
            </a:p>
          </p:txBody>
        </p:sp>
        <p:sp>
          <p:nvSpPr>
            <p:cNvPr id="79" name="Rectangle 78"/>
            <p:cNvSpPr/>
            <p:nvPr/>
          </p:nvSpPr>
          <p:spPr>
            <a:xfrm>
              <a:off x="5586192" y="2611918"/>
              <a:ext cx="982961" cy="369332"/>
            </a:xfrm>
            <a:prstGeom prst="rect">
              <a:avLst/>
            </a:prstGeom>
          </p:spPr>
          <p:txBody>
            <a:bodyPr wrap="none">
              <a:spAutoFit/>
            </a:bodyPr>
            <a:lstStyle/>
            <a:p>
              <a:r>
                <a:rPr lang="en-US" b="1" dirty="0"/>
                <a:t>CONGO</a:t>
              </a:r>
            </a:p>
          </p:txBody>
        </p:sp>
      </p:grpSp>
      <p:grpSp>
        <p:nvGrpSpPr>
          <p:cNvPr id="80" name="Group 171"/>
          <p:cNvGrpSpPr/>
          <p:nvPr/>
        </p:nvGrpSpPr>
        <p:grpSpPr>
          <a:xfrm>
            <a:off x="7796665" y="2441750"/>
            <a:ext cx="1204666" cy="874370"/>
            <a:chOff x="9789120" y="4880971"/>
            <a:chExt cx="1204666" cy="874370"/>
          </a:xfrm>
        </p:grpSpPr>
        <p:sp>
          <p:nvSpPr>
            <p:cNvPr id="81" name="Freeform 380"/>
            <p:cNvSpPr>
              <a:spLocks/>
            </p:cNvSpPr>
            <p:nvPr>
              <p:custDataLst>
                <p:tags r:id="rId5"/>
              </p:custDataLst>
            </p:nvPr>
          </p:nvSpPr>
          <p:spPr bwMode="auto">
            <a:xfrm>
              <a:off x="9789120" y="4880971"/>
              <a:ext cx="1204666" cy="874370"/>
            </a:xfrm>
            <a:custGeom>
              <a:avLst/>
              <a:gdLst>
                <a:gd name="T0" fmla="*/ 60 w 736"/>
                <a:gd name="T1" fmla="*/ 685 h 721"/>
                <a:gd name="T2" fmla="*/ 91 w 736"/>
                <a:gd name="T3" fmla="*/ 668 h 721"/>
                <a:gd name="T4" fmla="*/ 126 w 736"/>
                <a:gd name="T5" fmla="*/ 668 h 721"/>
                <a:gd name="T6" fmla="*/ 196 w 736"/>
                <a:gd name="T7" fmla="*/ 692 h 721"/>
                <a:gd name="T8" fmla="*/ 245 w 736"/>
                <a:gd name="T9" fmla="*/ 705 h 721"/>
                <a:gd name="T10" fmla="*/ 292 w 736"/>
                <a:gd name="T11" fmla="*/ 703 h 721"/>
                <a:gd name="T12" fmla="*/ 611 w 736"/>
                <a:gd name="T13" fmla="*/ 717 h 721"/>
                <a:gd name="T14" fmla="*/ 651 w 736"/>
                <a:gd name="T15" fmla="*/ 707 h 721"/>
                <a:gd name="T16" fmla="*/ 627 w 736"/>
                <a:gd name="T17" fmla="*/ 657 h 721"/>
                <a:gd name="T18" fmla="*/ 664 w 736"/>
                <a:gd name="T19" fmla="*/ 433 h 721"/>
                <a:gd name="T20" fmla="*/ 709 w 736"/>
                <a:gd name="T21" fmla="*/ 429 h 721"/>
                <a:gd name="T22" fmla="*/ 723 w 736"/>
                <a:gd name="T23" fmla="*/ 416 h 721"/>
                <a:gd name="T24" fmla="*/ 734 w 736"/>
                <a:gd name="T25" fmla="*/ 360 h 721"/>
                <a:gd name="T26" fmla="*/ 722 w 736"/>
                <a:gd name="T27" fmla="*/ 302 h 721"/>
                <a:gd name="T28" fmla="*/ 708 w 736"/>
                <a:gd name="T29" fmla="*/ 304 h 721"/>
                <a:gd name="T30" fmla="*/ 676 w 736"/>
                <a:gd name="T31" fmla="*/ 300 h 721"/>
                <a:gd name="T32" fmla="*/ 634 w 736"/>
                <a:gd name="T33" fmla="*/ 299 h 721"/>
                <a:gd name="T34" fmla="*/ 623 w 736"/>
                <a:gd name="T35" fmla="*/ 290 h 721"/>
                <a:gd name="T36" fmla="*/ 617 w 736"/>
                <a:gd name="T37" fmla="*/ 253 h 721"/>
                <a:gd name="T38" fmla="*/ 607 w 736"/>
                <a:gd name="T39" fmla="*/ 219 h 721"/>
                <a:gd name="T40" fmla="*/ 597 w 736"/>
                <a:gd name="T41" fmla="*/ 186 h 721"/>
                <a:gd name="T42" fmla="*/ 607 w 736"/>
                <a:gd name="T43" fmla="*/ 167 h 721"/>
                <a:gd name="T44" fmla="*/ 617 w 736"/>
                <a:gd name="T45" fmla="*/ 148 h 721"/>
                <a:gd name="T46" fmla="*/ 611 w 736"/>
                <a:gd name="T47" fmla="*/ 100 h 721"/>
                <a:gd name="T48" fmla="*/ 544 w 736"/>
                <a:gd name="T49" fmla="*/ 70 h 721"/>
                <a:gd name="T50" fmla="*/ 477 w 736"/>
                <a:gd name="T51" fmla="*/ 66 h 721"/>
                <a:gd name="T52" fmla="*/ 471 w 736"/>
                <a:gd name="T53" fmla="*/ 81 h 721"/>
                <a:gd name="T54" fmla="*/ 463 w 736"/>
                <a:gd name="T55" fmla="*/ 101 h 721"/>
                <a:gd name="T56" fmla="*/ 440 w 736"/>
                <a:gd name="T57" fmla="*/ 122 h 721"/>
                <a:gd name="T58" fmla="*/ 392 w 736"/>
                <a:gd name="T59" fmla="*/ 130 h 721"/>
                <a:gd name="T60" fmla="*/ 364 w 736"/>
                <a:gd name="T61" fmla="*/ 115 h 721"/>
                <a:gd name="T62" fmla="*/ 339 w 736"/>
                <a:gd name="T63" fmla="*/ 82 h 721"/>
                <a:gd name="T64" fmla="*/ 319 w 736"/>
                <a:gd name="T65" fmla="*/ 39 h 721"/>
                <a:gd name="T66" fmla="*/ 312 w 736"/>
                <a:gd name="T67" fmla="*/ 0 h 721"/>
                <a:gd name="T68" fmla="*/ 30 w 736"/>
                <a:gd name="T69" fmla="*/ 15 h 721"/>
                <a:gd name="T70" fmla="*/ 47 w 736"/>
                <a:gd name="T71" fmla="*/ 29 h 721"/>
                <a:gd name="T72" fmla="*/ 75 w 736"/>
                <a:gd name="T73" fmla="*/ 75 h 721"/>
                <a:gd name="T74" fmla="*/ 102 w 736"/>
                <a:gd name="T75" fmla="*/ 130 h 721"/>
                <a:gd name="T76" fmla="*/ 103 w 736"/>
                <a:gd name="T77" fmla="*/ 171 h 721"/>
                <a:gd name="T78" fmla="*/ 93 w 736"/>
                <a:gd name="T79" fmla="*/ 203 h 721"/>
                <a:gd name="T80" fmla="*/ 96 w 736"/>
                <a:gd name="T81" fmla="*/ 229 h 721"/>
                <a:gd name="T82" fmla="*/ 119 w 736"/>
                <a:gd name="T83" fmla="*/ 272 h 721"/>
                <a:gd name="T84" fmla="*/ 131 w 736"/>
                <a:gd name="T85" fmla="*/ 307 h 721"/>
                <a:gd name="T86" fmla="*/ 127 w 736"/>
                <a:gd name="T87" fmla="*/ 352 h 721"/>
                <a:gd name="T88" fmla="*/ 106 w 736"/>
                <a:gd name="T89" fmla="*/ 403 h 721"/>
                <a:gd name="T90" fmla="*/ 77 w 736"/>
                <a:gd name="T91" fmla="*/ 446 h 721"/>
                <a:gd name="T92" fmla="*/ 41 w 736"/>
                <a:gd name="T93" fmla="*/ 477 h 721"/>
                <a:gd name="T94" fmla="*/ 25 w 736"/>
                <a:gd name="T95" fmla="*/ 591 h 721"/>
                <a:gd name="T96" fmla="*/ 11 w 736"/>
                <a:gd name="T97" fmla="*/ 627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36" h="721">
                  <a:moveTo>
                    <a:pt x="0" y="691"/>
                  </a:moveTo>
                  <a:lnTo>
                    <a:pt x="46" y="697"/>
                  </a:lnTo>
                  <a:lnTo>
                    <a:pt x="53" y="690"/>
                  </a:lnTo>
                  <a:lnTo>
                    <a:pt x="60" y="685"/>
                  </a:lnTo>
                  <a:lnTo>
                    <a:pt x="68" y="679"/>
                  </a:lnTo>
                  <a:lnTo>
                    <a:pt x="75" y="674"/>
                  </a:lnTo>
                  <a:lnTo>
                    <a:pt x="83" y="671"/>
                  </a:lnTo>
                  <a:lnTo>
                    <a:pt x="91" y="668"/>
                  </a:lnTo>
                  <a:lnTo>
                    <a:pt x="97" y="666"/>
                  </a:lnTo>
                  <a:lnTo>
                    <a:pt x="105" y="666"/>
                  </a:lnTo>
                  <a:lnTo>
                    <a:pt x="116" y="666"/>
                  </a:lnTo>
                  <a:lnTo>
                    <a:pt x="126" y="668"/>
                  </a:lnTo>
                  <a:lnTo>
                    <a:pt x="137" y="671"/>
                  </a:lnTo>
                  <a:lnTo>
                    <a:pt x="149" y="674"/>
                  </a:lnTo>
                  <a:lnTo>
                    <a:pt x="172" y="683"/>
                  </a:lnTo>
                  <a:lnTo>
                    <a:pt x="196" y="692"/>
                  </a:lnTo>
                  <a:lnTo>
                    <a:pt x="208" y="696"/>
                  </a:lnTo>
                  <a:lnTo>
                    <a:pt x="220" y="700"/>
                  </a:lnTo>
                  <a:lnTo>
                    <a:pt x="232" y="703"/>
                  </a:lnTo>
                  <a:lnTo>
                    <a:pt x="245" y="705"/>
                  </a:lnTo>
                  <a:lnTo>
                    <a:pt x="257" y="706"/>
                  </a:lnTo>
                  <a:lnTo>
                    <a:pt x="269" y="707"/>
                  </a:lnTo>
                  <a:lnTo>
                    <a:pt x="280" y="706"/>
                  </a:lnTo>
                  <a:lnTo>
                    <a:pt x="292" y="703"/>
                  </a:lnTo>
                  <a:lnTo>
                    <a:pt x="411" y="703"/>
                  </a:lnTo>
                  <a:lnTo>
                    <a:pt x="411" y="721"/>
                  </a:lnTo>
                  <a:lnTo>
                    <a:pt x="604" y="721"/>
                  </a:lnTo>
                  <a:lnTo>
                    <a:pt x="611" y="717"/>
                  </a:lnTo>
                  <a:lnTo>
                    <a:pt x="619" y="714"/>
                  </a:lnTo>
                  <a:lnTo>
                    <a:pt x="627" y="712"/>
                  </a:lnTo>
                  <a:lnTo>
                    <a:pt x="634" y="710"/>
                  </a:lnTo>
                  <a:lnTo>
                    <a:pt x="651" y="707"/>
                  </a:lnTo>
                  <a:lnTo>
                    <a:pt x="671" y="703"/>
                  </a:lnTo>
                  <a:lnTo>
                    <a:pt x="658" y="691"/>
                  </a:lnTo>
                  <a:lnTo>
                    <a:pt x="643" y="674"/>
                  </a:lnTo>
                  <a:lnTo>
                    <a:pt x="627" y="657"/>
                  </a:lnTo>
                  <a:lnTo>
                    <a:pt x="610" y="641"/>
                  </a:lnTo>
                  <a:lnTo>
                    <a:pt x="610" y="432"/>
                  </a:lnTo>
                  <a:lnTo>
                    <a:pt x="631" y="433"/>
                  </a:lnTo>
                  <a:lnTo>
                    <a:pt x="664" y="433"/>
                  </a:lnTo>
                  <a:lnTo>
                    <a:pt x="680" y="433"/>
                  </a:lnTo>
                  <a:lnTo>
                    <a:pt x="696" y="432"/>
                  </a:lnTo>
                  <a:lnTo>
                    <a:pt x="703" y="431"/>
                  </a:lnTo>
                  <a:lnTo>
                    <a:pt x="709" y="429"/>
                  </a:lnTo>
                  <a:lnTo>
                    <a:pt x="713" y="428"/>
                  </a:lnTo>
                  <a:lnTo>
                    <a:pt x="717" y="426"/>
                  </a:lnTo>
                  <a:lnTo>
                    <a:pt x="720" y="421"/>
                  </a:lnTo>
                  <a:lnTo>
                    <a:pt x="723" y="416"/>
                  </a:lnTo>
                  <a:lnTo>
                    <a:pt x="725" y="408"/>
                  </a:lnTo>
                  <a:lnTo>
                    <a:pt x="728" y="400"/>
                  </a:lnTo>
                  <a:lnTo>
                    <a:pt x="732" y="380"/>
                  </a:lnTo>
                  <a:lnTo>
                    <a:pt x="734" y="360"/>
                  </a:lnTo>
                  <a:lnTo>
                    <a:pt x="736" y="324"/>
                  </a:lnTo>
                  <a:lnTo>
                    <a:pt x="736" y="309"/>
                  </a:lnTo>
                  <a:lnTo>
                    <a:pt x="728" y="304"/>
                  </a:lnTo>
                  <a:lnTo>
                    <a:pt x="722" y="302"/>
                  </a:lnTo>
                  <a:lnTo>
                    <a:pt x="718" y="302"/>
                  </a:lnTo>
                  <a:lnTo>
                    <a:pt x="714" y="303"/>
                  </a:lnTo>
                  <a:lnTo>
                    <a:pt x="711" y="304"/>
                  </a:lnTo>
                  <a:lnTo>
                    <a:pt x="708" y="304"/>
                  </a:lnTo>
                  <a:lnTo>
                    <a:pt x="703" y="302"/>
                  </a:lnTo>
                  <a:lnTo>
                    <a:pt x="697" y="297"/>
                  </a:lnTo>
                  <a:lnTo>
                    <a:pt x="685" y="298"/>
                  </a:lnTo>
                  <a:lnTo>
                    <a:pt x="676" y="300"/>
                  </a:lnTo>
                  <a:lnTo>
                    <a:pt x="666" y="302"/>
                  </a:lnTo>
                  <a:lnTo>
                    <a:pt x="650" y="303"/>
                  </a:lnTo>
                  <a:lnTo>
                    <a:pt x="641" y="302"/>
                  </a:lnTo>
                  <a:lnTo>
                    <a:pt x="634" y="299"/>
                  </a:lnTo>
                  <a:lnTo>
                    <a:pt x="631" y="298"/>
                  </a:lnTo>
                  <a:lnTo>
                    <a:pt x="628" y="295"/>
                  </a:lnTo>
                  <a:lnTo>
                    <a:pt x="626" y="293"/>
                  </a:lnTo>
                  <a:lnTo>
                    <a:pt x="623" y="290"/>
                  </a:lnTo>
                  <a:lnTo>
                    <a:pt x="620" y="282"/>
                  </a:lnTo>
                  <a:lnTo>
                    <a:pt x="619" y="274"/>
                  </a:lnTo>
                  <a:lnTo>
                    <a:pt x="618" y="264"/>
                  </a:lnTo>
                  <a:lnTo>
                    <a:pt x="617" y="253"/>
                  </a:lnTo>
                  <a:lnTo>
                    <a:pt x="616" y="244"/>
                  </a:lnTo>
                  <a:lnTo>
                    <a:pt x="613" y="236"/>
                  </a:lnTo>
                  <a:lnTo>
                    <a:pt x="610" y="227"/>
                  </a:lnTo>
                  <a:lnTo>
                    <a:pt x="607" y="219"/>
                  </a:lnTo>
                  <a:lnTo>
                    <a:pt x="604" y="211"/>
                  </a:lnTo>
                  <a:lnTo>
                    <a:pt x="600" y="203"/>
                  </a:lnTo>
                  <a:lnTo>
                    <a:pt x="598" y="195"/>
                  </a:lnTo>
                  <a:lnTo>
                    <a:pt x="597" y="186"/>
                  </a:lnTo>
                  <a:lnTo>
                    <a:pt x="598" y="181"/>
                  </a:lnTo>
                  <a:lnTo>
                    <a:pt x="600" y="177"/>
                  </a:lnTo>
                  <a:lnTo>
                    <a:pt x="604" y="171"/>
                  </a:lnTo>
                  <a:lnTo>
                    <a:pt x="607" y="167"/>
                  </a:lnTo>
                  <a:lnTo>
                    <a:pt x="610" y="162"/>
                  </a:lnTo>
                  <a:lnTo>
                    <a:pt x="613" y="157"/>
                  </a:lnTo>
                  <a:lnTo>
                    <a:pt x="616" y="153"/>
                  </a:lnTo>
                  <a:lnTo>
                    <a:pt x="617" y="148"/>
                  </a:lnTo>
                  <a:lnTo>
                    <a:pt x="616" y="136"/>
                  </a:lnTo>
                  <a:lnTo>
                    <a:pt x="612" y="120"/>
                  </a:lnTo>
                  <a:lnTo>
                    <a:pt x="611" y="109"/>
                  </a:lnTo>
                  <a:lnTo>
                    <a:pt x="611" y="100"/>
                  </a:lnTo>
                  <a:lnTo>
                    <a:pt x="613" y="90"/>
                  </a:lnTo>
                  <a:lnTo>
                    <a:pt x="617" y="81"/>
                  </a:lnTo>
                  <a:lnTo>
                    <a:pt x="594" y="77"/>
                  </a:lnTo>
                  <a:lnTo>
                    <a:pt x="544" y="70"/>
                  </a:lnTo>
                  <a:lnTo>
                    <a:pt x="517" y="67"/>
                  </a:lnTo>
                  <a:lnTo>
                    <a:pt x="494" y="66"/>
                  </a:lnTo>
                  <a:lnTo>
                    <a:pt x="484" y="65"/>
                  </a:lnTo>
                  <a:lnTo>
                    <a:pt x="477" y="66"/>
                  </a:lnTo>
                  <a:lnTo>
                    <a:pt x="473" y="67"/>
                  </a:lnTo>
                  <a:lnTo>
                    <a:pt x="471" y="69"/>
                  </a:lnTo>
                  <a:lnTo>
                    <a:pt x="471" y="73"/>
                  </a:lnTo>
                  <a:lnTo>
                    <a:pt x="471" y="81"/>
                  </a:lnTo>
                  <a:lnTo>
                    <a:pt x="470" y="86"/>
                  </a:lnTo>
                  <a:lnTo>
                    <a:pt x="469" y="91"/>
                  </a:lnTo>
                  <a:lnTo>
                    <a:pt x="466" y="96"/>
                  </a:lnTo>
                  <a:lnTo>
                    <a:pt x="463" y="101"/>
                  </a:lnTo>
                  <a:lnTo>
                    <a:pt x="460" y="107"/>
                  </a:lnTo>
                  <a:lnTo>
                    <a:pt x="454" y="112"/>
                  </a:lnTo>
                  <a:lnTo>
                    <a:pt x="448" y="117"/>
                  </a:lnTo>
                  <a:lnTo>
                    <a:pt x="440" y="122"/>
                  </a:lnTo>
                  <a:lnTo>
                    <a:pt x="430" y="125"/>
                  </a:lnTo>
                  <a:lnTo>
                    <a:pt x="419" y="128"/>
                  </a:lnTo>
                  <a:lnTo>
                    <a:pt x="406" y="130"/>
                  </a:lnTo>
                  <a:lnTo>
                    <a:pt x="392" y="130"/>
                  </a:lnTo>
                  <a:lnTo>
                    <a:pt x="385" y="129"/>
                  </a:lnTo>
                  <a:lnTo>
                    <a:pt x="378" y="127"/>
                  </a:lnTo>
                  <a:lnTo>
                    <a:pt x="372" y="122"/>
                  </a:lnTo>
                  <a:lnTo>
                    <a:pt x="364" y="115"/>
                  </a:lnTo>
                  <a:lnTo>
                    <a:pt x="358" y="108"/>
                  </a:lnTo>
                  <a:lnTo>
                    <a:pt x="351" y="100"/>
                  </a:lnTo>
                  <a:lnTo>
                    <a:pt x="344" y="91"/>
                  </a:lnTo>
                  <a:lnTo>
                    <a:pt x="339" y="82"/>
                  </a:lnTo>
                  <a:lnTo>
                    <a:pt x="333" y="72"/>
                  </a:lnTo>
                  <a:lnTo>
                    <a:pt x="328" y="60"/>
                  </a:lnTo>
                  <a:lnTo>
                    <a:pt x="324" y="50"/>
                  </a:lnTo>
                  <a:lnTo>
                    <a:pt x="319" y="39"/>
                  </a:lnTo>
                  <a:lnTo>
                    <a:pt x="316" y="29"/>
                  </a:lnTo>
                  <a:lnTo>
                    <a:pt x="314" y="19"/>
                  </a:lnTo>
                  <a:lnTo>
                    <a:pt x="312" y="10"/>
                  </a:lnTo>
                  <a:lnTo>
                    <a:pt x="312" y="0"/>
                  </a:lnTo>
                  <a:lnTo>
                    <a:pt x="26" y="0"/>
                  </a:lnTo>
                  <a:lnTo>
                    <a:pt x="26" y="5"/>
                  </a:lnTo>
                  <a:lnTo>
                    <a:pt x="28" y="10"/>
                  </a:lnTo>
                  <a:lnTo>
                    <a:pt x="30" y="15"/>
                  </a:lnTo>
                  <a:lnTo>
                    <a:pt x="34" y="19"/>
                  </a:lnTo>
                  <a:lnTo>
                    <a:pt x="38" y="22"/>
                  </a:lnTo>
                  <a:lnTo>
                    <a:pt x="42" y="26"/>
                  </a:lnTo>
                  <a:lnTo>
                    <a:pt x="47" y="29"/>
                  </a:lnTo>
                  <a:lnTo>
                    <a:pt x="52" y="31"/>
                  </a:lnTo>
                  <a:lnTo>
                    <a:pt x="58" y="47"/>
                  </a:lnTo>
                  <a:lnTo>
                    <a:pt x="67" y="61"/>
                  </a:lnTo>
                  <a:lnTo>
                    <a:pt x="75" y="75"/>
                  </a:lnTo>
                  <a:lnTo>
                    <a:pt x="84" y="89"/>
                  </a:lnTo>
                  <a:lnTo>
                    <a:pt x="92" y="104"/>
                  </a:lnTo>
                  <a:lnTo>
                    <a:pt x="98" y="121"/>
                  </a:lnTo>
                  <a:lnTo>
                    <a:pt x="102" y="130"/>
                  </a:lnTo>
                  <a:lnTo>
                    <a:pt x="104" y="139"/>
                  </a:lnTo>
                  <a:lnTo>
                    <a:pt x="105" y="150"/>
                  </a:lnTo>
                  <a:lnTo>
                    <a:pt x="105" y="161"/>
                  </a:lnTo>
                  <a:lnTo>
                    <a:pt x="103" y="171"/>
                  </a:lnTo>
                  <a:lnTo>
                    <a:pt x="98" y="183"/>
                  </a:lnTo>
                  <a:lnTo>
                    <a:pt x="96" y="190"/>
                  </a:lnTo>
                  <a:lnTo>
                    <a:pt x="94" y="196"/>
                  </a:lnTo>
                  <a:lnTo>
                    <a:pt x="93" y="203"/>
                  </a:lnTo>
                  <a:lnTo>
                    <a:pt x="92" y="210"/>
                  </a:lnTo>
                  <a:lnTo>
                    <a:pt x="93" y="217"/>
                  </a:lnTo>
                  <a:lnTo>
                    <a:pt x="94" y="223"/>
                  </a:lnTo>
                  <a:lnTo>
                    <a:pt x="96" y="229"/>
                  </a:lnTo>
                  <a:lnTo>
                    <a:pt x="98" y="236"/>
                  </a:lnTo>
                  <a:lnTo>
                    <a:pt x="105" y="248"/>
                  </a:lnTo>
                  <a:lnTo>
                    <a:pt x="112" y="260"/>
                  </a:lnTo>
                  <a:lnTo>
                    <a:pt x="119" y="272"/>
                  </a:lnTo>
                  <a:lnTo>
                    <a:pt x="126" y="285"/>
                  </a:lnTo>
                  <a:lnTo>
                    <a:pt x="128" y="293"/>
                  </a:lnTo>
                  <a:lnTo>
                    <a:pt x="130" y="300"/>
                  </a:lnTo>
                  <a:lnTo>
                    <a:pt x="131" y="307"/>
                  </a:lnTo>
                  <a:lnTo>
                    <a:pt x="133" y="315"/>
                  </a:lnTo>
                  <a:lnTo>
                    <a:pt x="131" y="326"/>
                  </a:lnTo>
                  <a:lnTo>
                    <a:pt x="129" y="338"/>
                  </a:lnTo>
                  <a:lnTo>
                    <a:pt x="127" y="352"/>
                  </a:lnTo>
                  <a:lnTo>
                    <a:pt x="123" y="364"/>
                  </a:lnTo>
                  <a:lnTo>
                    <a:pt x="118" y="377"/>
                  </a:lnTo>
                  <a:lnTo>
                    <a:pt x="113" y="389"/>
                  </a:lnTo>
                  <a:lnTo>
                    <a:pt x="106" y="403"/>
                  </a:lnTo>
                  <a:lnTo>
                    <a:pt x="100" y="414"/>
                  </a:lnTo>
                  <a:lnTo>
                    <a:pt x="92" y="426"/>
                  </a:lnTo>
                  <a:lnTo>
                    <a:pt x="84" y="436"/>
                  </a:lnTo>
                  <a:lnTo>
                    <a:pt x="77" y="446"/>
                  </a:lnTo>
                  <a:lnTo>
                    <a:pt x="68" y="457"/>
                  </a:lnTo>
                  <a:lnTo>
                    <a:pt x="59" y="465"/>
                  </a:lnTo>
                  <a:lnTo>
                    <a:pt x="50" y="471"/>
                  </a:lnTo>
                  <a:lnTo>
                    <a:pt x="41" y="477"/>
                  </a:lnTo>
                  <a:lnTo>
                    <a:pt x="33" y="481"/>
                  </a:lnTo>
                  <a:lnTo>
                    <a:pt x="33" y="586"/>
                  </a:lnTo>
                  <a:lnTo>
                    <a:pt x="28" y="588"/>
                  </a:lnTo>
                  <a:lnTo>
                    <a:pt x="25" y="591"/>
                  </a:lnTo>
                  <a:lnTo>
                    <a:pt x="23" y="595"/>
                  </a:lnTo>
                  <a:lnTo>
                    <a:pt x="19" y="600"/>
                  </a:lnTo>
                  <a:lnTo>
                    <a:pt x="15" y="612"/>
                  </a:lnTo>
                  <a:lnTo>
                    <a:pt x="11" y="627"/>
                  </a:lnTo>
                  <a:lnTo>
                    <a:pt x="4" y="659"/>
                  </a:lnTo>
                  <a:lnTo>
                    <a:pt x="0" y="691"/>
                  </a:lnTo>
                </a:path>
              </a:pathLst>
            </a:custGeom>
            <a:solidFill>
              <a:schemeClr val="accent4">
                <a:lumMod val="75000"/>
              </a:schemeClr>
            </a:solidFill>
            <a:ln w="9525" cmpd="sng">
              <a:solidFill>
                <a:srgbClr val="FFFFFF"/>
              </a:solidFill>
              <a:prstDash val="solid"/>
              <a:round/>
              <a:headEnd/>
              <a:tailEnd/>
            </a:ln>
          </p:spPr>
          <p:txBody>
            <a:bodyPr/>
            <a:lstStyle/>
            <a:p>
              <a:endParaRPr lang="en-US"/>
            </a:p>
          </p:txBody>
        </p:sp>
        <p:sp>
          <p:nvSpPr>
            <p:cNvPr id="82" name="Rectangle 81"/>
            <p:cNvSpPr/>
            <p:nvPr/>
          </p:nvSpPr>
          <p:spPr>
            <a:xfrm>
              <a:off x="9851882" y="5163522"/>
              <a:ext cx="1106393" cy="369332"/>
            </a:xfrm>
            <a:prstGeom prst="rect">
              <a:avLst/>
            </a:prstGeom>
          </p:spPr>
          <p:txBody>
            <a:bodyPr wrap="none">
              <a:spAutoFit/>
            </a:bodyPr>
            <a:lstStyle/>
            <a:p>
              <a:r>
                <a:rPr lang="fr-FR" b="1" dirty="0"/>
                <a:t>ANGOLA</a:t>
              </a:r>
              <a:endParaRPr lang="en-US" b="1" dirty="0"/>
            </a:p>
          </p:txBody>
        </p:sp>
      </p:grpSp>
      <p:grpSp>
        <p:nvGrpSpPr>
          <p:cNvPr id="83" name="Group 176"/>
          <p:cNvGrpSpPr/>
          <p:nvPr/>
        </p:nvGrpSpPr>
        <p:grpSpPr>
          <a:xfrm>
            <a:off x="7437983" y="5313555"/>
            <a:ext cx="1188146" cy="417242"/>
            <a:chOff x="6558656" y="3731051"/>
            <a:chExt cx="1188146" cy="417242"/>
          </a:xfrm>
        </p:grpSpPr>
        <p:sp>
          <p:nvSpPr>
            <p:cNvPr id="84" name="Freeform 254"/>
            <p:cNvSpPr>
              <a:spLocks/>
            </p:cNvSpPr>
            <p:nvPr>
              <p:custDataLst>
                <p:tags r:id="rId4"/>
              </p:custDataLst>
            </p:nvPr>
          </p:nvSpPr>
          <p:spPr bwMode="auto">
            <a:xfrm>
              <a:off x="6893401" y="3731051"/>
              <a:ext cx="137849" cy="153655"/>
            </a:xfrm>
            <a:custGeom>
              <a:avLst/>
              <a:gdLst>
                <a:gd name="T0" fmla="*/ 80 w 80"/>
                <a:gd name="T1" fmla="*/ 2 h 126"/>
                <a:gd name="T2" fmla="*/ 80 w 80"/>
                <a:gd name="T3" fmla="*/ 101 h 126"/>
                <a:gd name="T4" fmla="*/ 78 w 80"/>
                <a:gd name="T5" fmla="*/ 104 h 126"/>
                <a:gd name="T6" fmla="*/ 75 w 80"/>
                <a:gd name="T7" fmla="*/ 107 h 126"/>
                <a:gd name="T8" fmla="*/ 70 w 80"/>
                <a:gd name="T9" fmla="*/ 109 h 126"/>
                <a:gd name="T10" fmla="*/ 67 w 80"/>
                <a:gd name="T11" fmla="*/ 111 h 126"/>
                <a:gd name="T12" fmla="*/ 58 w 80"/>
                <a:gd name="T13" fmla="*/ 114 h 126"/>
                <a:gd name="T14" fmla="*/ 48 w 80"/>
                <a:gd name="T15" fmla="*/ 116 h 126"/>
                <a:gd name="T16" fmla="*/ 36 w 80"/>
                <a:gd name="T17" fmla="*/ 117 h 126"/>
                <a:gd name="T18" fmla="*/ 25 w 80"/>
                <a:gd name="T19" fmla="*/ 119 h 126"/>
                <a:gd name="T20" fmla="*/ 13 w 80"/>
                <a:gd name="T21" fmla="*/ 123 h 126"/>
                <a:gd name="T22" fmla="*/ 0 w 80"/>
                <a:gd name="T23" fmla="*/ 126 h 126"/>
                <a:gd name="T24" fmla="*/ 7 w 80"/>
                <a:gd name="T25" fmla="*/ 40 h 126"/>
                <a:gd name="T26" fmla="*/ 23 w 80"/>
                <a:gd name="T27" fmla="*/ 27 h 126"/>
                <a:gd name="T28" fmla="*/ 41 w 80"/>
                <a:gd name="T29" fmla="*/ 12 h 126"/>
                <a:gd name="T30" fmla="*/ 51 w 80"/>
                <a:gd name="T31" fmla="*/ 5 h 126"/>
                <a:gd name="T32" fmla="*/ 60 w 80"/>
                <a:gd name="T33" fmla="*/ 1 h 126"/>
                <a:gd name="T34" fmla="*/ 65 w 80"/>
                <a:gd name="T35" fmla="*/ 0 h 126"/>
                <a:gd name="T36" fmla="*/ 70 w 80"/>
                <a:gd name="T37" fmla="*/ 0 h 126"/>
                <a:gd name="T38" fmla="*/ 75 w 80"/>
                <a:gd name="T39" fmla="*/ 1 h 126"/>
                <a:gd name="T40" fmla="*/ 80 w 80"/>
                <a:gd name="T41" fmla="*/ 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0" h="126">
                  <a:moveTo>
                    <a:pt x="80" y="2"/>
                  </a:moveTo>
                  <a:lnTo>
                    <a:pt x="80" y="101"/>
                  </a:lnTo>
                  <a:lnTo>
                    <a:pt x="78" y="104"/>
                  </a:lnTo>
                  <a:lnTo>
                    <a:pt x="75" y="107"/>
                  </a:lnTo>
                  <a:lnTo>
                    <a:pt x="70" y="109"/>
                  </a:lnTo>
                  <a:lnTo>
                    <a:pt x="67" y="111"/>
                  </a:lnTo>
                  <a:lnTo>
                    <a:pt x="58" y="114"/>
                  </a:lnTo>
                  <a:lnTo>
                    <a:pt x="48" y="116"/>
                  </a:lnTo>
                  <a:lnTo>
                    <a:pt x="36" y="117"/>
                  </a:lnTo>
                  <a:lnTo>
                    <a:pt x="25" y="119"/>
                  </a:lnTo>
                  <a:lnTo>
                    <a:pt x="13" y="123"/>
                  </a:lnTo>
                  <a:lnTo>
                    <a:pt x="0" y="126"/>
                  </a:lnTo>
                  <a:lnTo>
                    <a:pt x="7" y="40"/>
                  </a:lnTo>
                  <a:lnTo>
                    <a:pt x="23" y="27"/>
                  </a:lnTo>
                  <a:lnTo>
                    <a:pt x="41" y="12"/>
                  </a:lnTo>
                  <a:lnTo>
                    <a:pt x="51" y="5"/>
                  </a:lnTo>
                  <a:lnTo>
                    <a:pt x="60" y="1"/>
                  </a:lnTo>
                  <a:lnTo>
                    <a:pt x="65" y="0"/>
                  </a:lnTo>
                  <a:lnTo>
                    <a:pt x="70" y="0"/>
                  </a:lnTo>
                  <a:lnTo>
                    <a:pt x="75" y="1"/>
                  </a:lnTo>
                  <a:lnTo>
                    <a:pt x="80" y="2"/>
                  </a:lnTo>
                </a:path>
              </a:pathLst>
            </a:custGeom>
            <a:solidFill>
              <a:srgbClr val="0070C0"/>
            </a:solidFill>
            <a:ln w="9525" cmpd="sng">
              <a:solidFill>
                <a:srgbClr val="FFFFFF"/>
              </a:solidFill>
              <a:prstDash val="solid"/>
              <a:round/>
              <a:headEnd/>
              <a:tailEnd/>
            </a:ln>
          </p:spPr>
          <p:txBody>
            <a:bodyPr/>
            <a:lstStyle/>
            <a:p>
              <a:endParaRPr lang="en-US"/>
            </a:p>
          </p:txBody>
        </p:sp>
        <p:sp>
          <p:nvSpPr>
            <p:cNvPr id="85" name="Rectangle 84"/>
            <p:cNvSpPr/>
            <p:nvPr/>
          </p:nvSpPr>
          <p:spPr>
            <a:xfrm>
              <a:off x="6558656" y="3778961"/>
              <a:ext cx="1188146" cy="369332"/>
            </a:xfrm>
            <a:prstGeom prst="rect">
              <a:avLst/>
            </a:prstGeom>
          </p:spPr>
          <p:txBody>
            <a:bodyPr wrap="none">
              <a:spAutoFit/>
            </a:bodyPr>
            <a:lstStyle/>
            <a:p>
              <a:r>
                <a:rPr lang="fr-FR" b="1" dirty="0"/>
                <a:t>BURUNDI</a:t>
              </a:r>
              <a:endParaRPr lang="en-US" b="1" dirty="0"/>
            </a:p>
          </p:txBody>
        </p:sp>
      </p:grpSp>
      <p:grpSp>
        <p:nvGrpSpPr>
          <p:cNvPr id="86" name="Group 178"/>
          <p:cNvGrpSpPr/>
          <p:nvPr/>
        </p:nvGrpSpPr>
        <p:grpSpPr>
          <a:xfrm>
            <a:off x="8267688" y="5566687"/>
            <a:ext cx="1160959" cy="409959"/>
            <a:chOff x="7396882" y="2853050"/>
            <a:chExt cx="1160959" cy="409959"/>
          </a:xfrm>
        </p:grpSpPr>
        <p:sp>
          <p:nvSpPr>
            <p:cNvPr id="87" name="Freeform 255"/>
            <p:cNvSpPr>
              <a:spLocks/>
            </p:cNvSpPr>
            <p:nvPr>
              <p:custDataLst>
                <p:tags r:id="rId3"/>
              </p:custDataLst>
            </p:nvPr>
          </p:nvSpPr>
          <p:spPr bwMode="auto">
            <a:xfrm>
              <a:off x="7670787" y="2853050"/>
              <a:ext cx="209766" cy="139021"/>
            </a:xfrm>
            <a:custGeom>
              <a:avLst/>
              <a:gdLst>
                <a:gd name="T0" fmla="*/ 113 w 124"/>
                <a:gd name="T1" fmla="*/ 0 h 117"/>
                <a:gd name="T2" fmla="*/ 116 w 124"/>
                <a:gd name="T3" fmla="*/ 15 h 117"/>
                <a:gd name="T4" fmla="*/ 122 w 124"/>
                <a:gd name="T5" fmla="*/ 35 h 117"/>
                <a:gd name="T6" fmla="*/ 124 w 124"/>
                <a:gd name="T7" fmla="*/ 45 h 117"/>
                <a:gd name="T8" fmla="*/ 124 w 124"/>
                <a:gd name="T9" fmla="*/ 54 h 117"/>
                <a:gd name="T10" fmla="*/ 124 w 124"/>
                <a:gd name="T11" fmla="*/ 59 h 117"/>
                <a:gd name="T12" fmla="*/ 123 w 124"/>
                <a:gd name="T13" fmla="*/ 64 h 117"/>
                <a:gd name="T14" fmla="*/ 122 w 124"/>
                <a:gd name="T15" fmla="*/ 69 h 117"/>
                <a:gd name="T16" fmla="*/ 119 w 124"/>
                <a:gd name="T17" fmla="*/ 73 h 117"/>
                <a:gd name="T18" fmla="*/ 114 w 124"/>
                <a:gd name="T19" fmla="*/ 72 h 117"/>
                <a:gd name="T20" fmla="*/ 108 w 124"/>
                <a:gd name="T21" fmla="*/ 71 h 117"/>
                <a:gd name="T22" fmla="*/ 103 w 124"/>
                <a:gd name="T23" fmla="*/ 72 h 117"/>
                <a:gd name="T24" fmla="*/ 96 w 124"/>
                <a:gd name="T25" fmla="*/ 73 h 117"/>
                <a:gd name="T26" fmla="*/ 83 w 124"/>
                <a:gd name="T27" fmla="*/ 78 h 117"/>
                <a:gd name="T28" fmla="*/ 71 w 124"/>
                <a:gd name="T29" fmla="*/ 85 h 117"/>
                <a:gd name="T30" fmla="*/ 46 w 124"/>
                <a:gd name="T31" fmla="*/ 103 h 117"/>
                <a:gd name="T32" fmla="*/ 26 w 124"/>
                <a:gd name="T33" fmla="*/ 117 h 117"/>
                <a:gd name="T34" fmla="*/ 23 w 124"/>
                <a:gd name="T35" fmla="*/ 112 h 117"/>
                <a:gd name="T36" fmla="*/ 13 w 124"/>
                <a:gd name="T37" fmla="*/ 101 h 117"/>
                <a:gd name="T38" fmla="*/ 4 w 124"/>
                <a:gd name="T39" fmla="*/ 89 h 117"/>
                <a:gd name="T40" fmla="*/ 0 w 124"/>
                <a:gd name="T41" fmla="*/ 79 h 117"/>
                <a:gd name="T42" fmla="*/ 1 w 124"/>
                <a:gd name="T43" fmla="*/ 76 h 117"/>
                <a:gd name="T44" fmla="*/ 2 w 124"/>
                <a:gd name="T45" fmla="*/ 72 h 117"/>
                <a:gd name="T46" fmla="*/ 5 w 124"/>
                <a:gd name="T47" fmla="*/ 67 h 117"/>
                <a:gd name="T48" fmla="*/ 9 w 124"/>
                <a:gd name="T49" fmla="*/ 62 h 117"/>
                <a:gd name="T50" fmla="*/ 17 w 124"/>
                <a:gd name="T51" fmla="*/ 52 h 117"/>
                <a:gd name="T52" fmla="*/ 27 w 124"/>
                <a:gd name="T53" fmla="*/ 42 h 117"/>
                <a:gd name="T54" fmla="*/ 48 w 124"/>
                <a:gd name="T55" fmla="*/ 22 h 117"/>
                <a:gd name="T56" fmla="*/ 60 w 124"/>
                <a:gd name="T57" fmla="*/ 12 h 117"/>
                <a:gd name="T58" fmla="*/ 73 w 124"/>
                <a:gd name="T59" fmla="*/ 12 h 117"/>
                <a:gd name="T60" fmla="*/ 86 w 124"/>
                <a:gd name="T61" fmla="*/ 12 h 117"/>
                <a:gd name="T62" fmla="*/ 100 w 124"/>
                <a:gd name="T63" fmla="*/ 6 h 117"/>
                <a:gd name="T64" fmla="*/ 113 w 124"/>
                <a:gd name="T6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4" h="117">
                  <a:moveTo>
                    <a:pt x="113" y="0"/>
                  </a:moveTo>
                  <a:lnTo>
                    <a:pt x="116" y="15"/>
                  </a:lnTo>
                  <a:lnTo>
                    <a:pt x="122" y="35"/>
                  </a:lnTo>
                  <a:lnTo>
                    <a:pt x="124" y="45"/>
                  </a:lnTo>
                  <a:lnTo>
                    <a:pt x="124" y="54"/>
                  </a:lnTo>
                  <a:lnTo>
                    <a:pt x="124" y="59"/>
                  </a:lnTo>
                  <a:lnTo>
                    <a:pt x="123" y="64"/>
                  </a:lnTo>
                  <a:lnTo>
                    <a:pt x="122" y="69"/>
                  </a:lnTo>
                  <a:lnTo>
                    <a:pt x="119" y="73"/>
                  </a:lnTo>
                  <a:lnTo>
                    <a:pt x="114" y="72"/>
                  </a:lnTo>
                  <a:lnTo>
                    <a:pt x="108" y="71"/>
                  </a:lnTo>
                  <a:lnTo>
                    <a:pt x="103" y="72"/>
                  </a:lnTo>
                  <a:lnTo>
                    <a:pt x="96" y="73"/>
                  </a:lnTo>
                  <a:lnTo>
                    <a:pt x="83" y="78"/>
                  </a:lnTo>
                  <a:lnTo>
                    <a:pt x="71" y="85"/>
                  </a:lnTo>
                  <a:lnTo>
                    <a:pt x="46" y="103"/>
                  </a:lnTo>
                  <a:lnTo>
                    <a:pt x="26" y="117"/>
                  </a:lnTo>
                  <a:lnTo>
                    <a:pt x="23" y="112"/>
                  </a:lnTo>
                  <a:lnTo>
                    <a:pt x="13" y="101"/>
                  </a:lnTo>
                  <a:lnTo>
                    <a:pt x="4" y="89"/>
                  </a:lnTo>
                  <a:lnTo>
                    <a:pt x="0" y="79"/>
                  </a:lnTo>
                  <a:lnTo>
                    <a:pt x="1" y="76"/>
                  </a:lnTo>
                  <a:lnTo>
                    <a:pt x="2" y="72"/>
                  </a:lnTo>
                  <a:lnTo>
                    <a:pt x="5" y="67"/>
                  </a:lnTo>
                  <a:lnTo>
                    <a:pt x="9" y="62"/>
                  </a:lnTo>
                  <a:lnTo>
                    <a:pt x="17" y="52"/>
                  </a:lnTo>
                  <a:lnTo>
                    <a:pt x="27" y="42"/>
                  </a:lnTo>
                  <a:lnTo>
                    <a:pt x="48" y="22"/>
                  </a:lnTo>
                  <a:lnTo>
                    <a:pt x="60" y="12"/>
                  </a:lnTo>
                  <a:lnTo>
                    <a:pt x="73" y="12"/>
                  </a:lnTo>
                  <a:lnTo>
                    <a:pt x="86" y="12"/>
                  </a:lnTo>
                  <a:lnTo>
                    <a:pt x="100" y="6"/>
                  </a:lnTo>
                  <a:lnTo>
                    <a:pt x="113" y="0"/>
                  </a:lnTo>
                </a:path>
              </a:pathLst>
            </a:custGeom>
            <a:solidFill>
              <a:srgbClr val="FF0000"/>
            </a:solidFill>
            <a:ln w="9525" cmpd="sng">
              <a:solidFill>
                <a:srgbClr val="FFFFFF"/>
              </a:solidFill>
              <a:prstDash val="solid"/>
              <a:round/>
              <a:headEnd/>
              <a:tailEnd/>
            </a:ln>
          </p:spPr>
          <p:txBody>
            <a:bodyPr/>
            <a:lstStyle/>
            <a:p>
              <a:endParaRPr lang="en-US"/>
            </a:p>
          </p:txBody>
        </p:sp>
        <p:sp>
          <p:nvSpPr>
            <p:cNvPr id="88" name="Rectangle 87"/>
            <p:cNvSpPr/>
            <p:nvPr/>
          </p:nvSpPr>
          <p:spPr>
            <a:xfrm>
              <a:off x="7396882" y="2893677"/>
              <a:ext cx="1160959" cy="369332"/>
            </a:xfrm>
            <a:prstGeom prst="rect">
              <a:avLst/>
            </a:prstGeom>
          </p:spPr>
          <p:txBody>
            <a:bodyPr wrap="none">
              <a:spAutoFit/>
            </a:bodyPr>
            <a:lstStyle/>
            <a:p>
              <a:r>
                <a:rPr lang="fr-FR" b="1" dirty="0"/>
                <a:t>RWANDA</a:t>
              </a:r>
              <a:endParaRPr lang="en-US" b="1" dirty="0"/>
            </a:p>
          </p:txBody>
        </p:sp>
      </p:grpSp>
      <p:grpSp>
        <p:nvGrpSpPr>
          <p:cNvPr id="89" name="Group 180"/>
          <p:cNvGrpSpPr/>
          <p:nvPr/>
        </p:nvGrpSpPr>
        <p:grpSpPr>
          <a:xfrm>
            <a:off x="3142908" y="3031174"/>
            <a:ext cx="1544397" cy="794998"/>
            <a:chOff x="3716540" y="3562854"/>
            <a:chExt cx="1544397" cy="794998"/>
          </a:xfrm>
        </p:grpSpPr>
        <p:sp>
          <p:nvSpPr>
            <p:cNvPr id="90" name="Freeform 160"/>
            <p:cNvSpPr>
              <a:spLocks/>
            </p:cNvSpPr>
            <p:nvPr>
              <p:custDataLst>
                <p:tags r:id="rId2"/>
              </p:custDataLst>
            </p:nvPr>
          </p:nvSpPr>
          <p:spPr bwMode="auto">
            <a:xfrm>
              <a:off x="4590643" y="3562854"/>
              <a:ext cx="53942" cy="131704"/>
            </a:xfrm>
            <a:custGeom>
              <a:avLst/>
              <a:gdLst>
                <a:gd name="T0" fmla="*/ 0 w 39"/>
                <a:gd name="T1" fmla="*/ 0 h 35"/>
                <a:gd name="T2" fmla="*/ 39 w 39"/>
                <a:gd name="T3" fmla="*/ 0 h 35"/>
                <a:gd name="T4" fmla="*/ 36 w 39"/>
                <a:gd name="T5" fmla="*/ 9 h 35"/>
                <a:gd name="T6" fmla="*/ 33 w 39"/>
                <a:gd name="T7" fmla="*/ 19 h 35"/>
                <a:gd name="T8" fmla="*/ 27 w 39"/>
                <a:gd name="T9" fmla="*/ 28 h 35"/>
                <a:gd name="T10" fmla="*/ 22 w 39"/>
                <a:gd name="T11" fmla="*/ 34 h 35"/>
                <a:gd name="T12" fmla="*/ 19 w 39"/>
                <a:gd name="T13" fmla="*/ 35 h 35"/>
                <a:gd name="T14" fmla="*/ 16 w 39"/>
                <a:gd name="T15" fmla="*/ 35 h 35"/>
                <a:gd name="T16" fmla="*/ 13 w 39"/>
                <a:gd name="T17" fmla="*/ 34 h 35"/>
                <a:gd name="T18" fmla="*/ 11 w 39"/>
                <a:gd name="T19" fmla="*/ 31 h 35"/>
                <a:gd name="T20" fmla="*/ 7 w 39"/>
                <a:gd name="T21" fmla="*/ 26 h 35"/>
                <a:gd name="T22" fmla="*/ 5 w 39"/>
                <a:gd name="T23" fmla="*/ 20 h 35"/>
                <a:gd name="T24" fmla="*/ 2 w 39"/>
                <a:gd name="T25" fmla="*/ 11 h 35"/>
                <a:gd name="T26" fmla="*/ 0 w 39"/>
                <a:gd name="T2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35">
                  <a:moveTo>
                    <a:pt x="0" y="0"/>
                  </a:moveTo>
                  <a:lnTo>
                    <a:pt x="39" y="0"/>
                  </a:lnTo>
                  <a:lnTo>
                    <a:pt x="36" y="9"/>
                  </a:lnTo>
                  <a:lnTo>
                    <a:pt x="33" y="19"/>
                  </a:lnTo>
                  <a:lnTo>
                    <a:pt x="27" y="28"/>
                  </a:lnTo>
                  <a:lnTo>
                    <a:pt x="22" y="34"/>
                  </a:lnTo>
                  <a:lnTo>
                    <a:pt x="19" y="35"/>
                  </a:lnTo>
                  <a:lnTo>
                    <a:pt x="16" y="35"/>
                  </a:lnTo>
                  <a:lnTo>
                    <a:pt x="13" y="34"/>
                  </a:lnTo>
                  <a:lnTo>
                    <a:pt x="11" y="31"/>
                  </a:lnTo>
                  <a:lnTo>
                    <a:pt x="7" y="26"/>
                  </a:lnTo>
                  <a:lnTo>
                    <a:pt x="5" y="20"/>
                  </a:lnTo>
                  <a:lnTo>
                    <a:pt x="2" y="11"/>
                  </a:lnTo>
                  <a:lnTo>
                    <a:pt x="0" y="0"/>
                  </a:lnTo>
                </a:path>
              </a:pathLst>
            </a:custGeom>
            <a:solidFill>
              <a:srgbClr val="B61A95"/>
            </a:solidFill>
            <a:ln w="9525" cmpd="sng">
              <a:solidFill>
                <a:srgbClr val="FFFFFF"/>
              </a:solidFill>
              <a:prstDash val="solid"/>
              <a:round/>
              <a:headEnd/>
              <a:tailEnd/>
            </a:ln>
          </p:spPr>
          <p:txBody>
            <a:bodyPr/>
            <a:lstStyle/>
            <a:p>
              <a:endParaRPr lang="en-US"/>
            </a:p>
          </p:txBody>
        </p:sp>
        <p:sp>
          <p:nvSpPr>
            <p:cNvPr id="91" name="Rectangle 90"/>
            <p:cNvSpPr/>
            <p:nvPr/>
          </p:nvSpPr>
          <p:spPr>
            <a:xfrm>
              <a:off x="3716540" y="3711521"/>
              <a:ext cx="1544397" cy="646331"/>
            </a:xfrm>
            <a:prstGeom prst="rect">
              <a:avLst/>
            </a:prstGeom>
          </p:spPr>
          <p:txBody>
            <a:bodyPr wrap="none">
              <a:spAutoFit/>
            </a:bodyPr>
            <a:lstStyle/>
            <a:p>
              <a:pPr algn="ctr"/>
              <a:r>
                <a:rPr lang="en-US" b="1" dirty="0" smtClean="0"/>
                <a:t>SAO </a:t>
              </a:r>
              <a:r>
                <a:rPr lang="en-US" b="1" dirty="0"/>
                <a:t>TOME &amp; </a:t>
              </a:r>
              <a:endParaRPr lang="en-US" b="1" dirty="0" smtClean="0"/>
            </a:p>
            <a:p>
              <a:pPr algn="ctr"/>
              <a:r>
                <a:rPr lang="en-US" b="1" dirty="0" smtClean="0"/>
                <a:t>PRINCIPE</a:t>
              </a:r>
              <a:endParaRPr lang="fr-FR" b="1" dirty="0"/>
            </a:p>
          </p:txBody>
        </p:sp>
      </p:grpSp>
      <p:grpSp>
        <p:nvGrpSpPr>
          <p:cNvPr id="92" name="Group 182"/>
          <p:cNvGrpSpPr/>
          <p:nvPr/>
        </p:nvGrpSpPr>
        <p:grpSpPr>
          <a:xfrm>
            <a:off x="4192811" y="4148628"/>
            <a:ext cx="2564741" cy="502716"/>
            <a:chOff x="5978477" y="3110732"/>
            <a:chExt cx="2564741" cy="502716"/>
          </a:xfrm>
        </p:grpSpPr>
        <p:sp>
          <p:nvSpPr>
            <p:cNvPr id="93" name="Freeform 249"/>
            <p:cNvSpPr>
              <a:spLocks/>
            </p:cNvSpPr>
            <p:nvPr>
              <p:custDataLst>
                <p:tags r:id="rId1"/>
              </p:custDataLst>
            </p:nvPr>
          </p:nvSpPr>
          <p:spPr bwMode="auto">
            <a:xfrm>
              <a:off x="7028337" y="3110732"/>
              <a:ext cx="209766" cy="128047"/>
            </a:xfrm>
            <a:custGeom>
              <a:avLst/>
              <a:gdLst>
                <a:gd name="T0" fmla="*/ 120 w 125"/>
                <a:gd name="T1" fmla="*/ 0 h 81"/>
                <a:gd name="T2" fmla="*/ 121 w 125"/>
                <a:gd name="T3" fmla="*/ 27 h 81"/>
                <a:gd name="T4" fmla="*/ 124 w 125"/>
                <a:gd name="T5" fmla="*/ 46 h 81"/>
                <a:gd name="T6" fmla="*/ 125 w 125"/>
                <a:gd name="T7" fmla="*/ 53 h 81"/>
                <a:gd name="T8" fmla="*/ 125 w 125"/>
                <a:gd name="T9" fmla="*/ 59 h 81"/>
                <a:gd name="T10" fmla="*/ 125 w 125"/>
                <a:gd name="T11" fmla="*/ 65 h 81"/>
                <a:gd name="T12" fmla="*/ 123 w 125"/>
                <a:gd name="T13" fmla="*/ 69 h 81"/>
                <a:gd name="T14" fmla="*/ 119 w 125"/>
                <a:gd name="T15" fmla="*/ 72 h 81"/>
                <a:gd name="T16" fmla="*/ 112 w 125"/>
                <a:gd name="T17" fmla="*/ 74 h 81"/>
                <a:gd name="T18" fmla="*/ 103 w 125"/>
                <a:gd name="T19" fmla="*/ 76 h 81"/>
                <a:gd name="T20" fmla="*/ 91 w 125"/>
                <a:gd name="T21" fmla="*/ 77 h 81"/>
                <a:gd name="T22" fmla="*/ 57 w 125"/>
                <a:gd name="T23" fmla="*/ 79 h 81"/>
                <a:gd name="T24" fmla="*/ 7 w 125"/>
                <a:gd name="T25" fmla="*/ 81 h 81"/>
                <a:gd name="T26" fmla="*/ 5 w 125"/>
                <a:gd name="T27" fmla="*/ 79 h 81"/>
                <a:gd name="T28" fmla="*/ 3 w 125"/>
                <a:gd name="T29" fmla="*/ 72 h 81"/>
                <a:gd name="T30" fmla="*/ 1 w 125"/>
                <a:gd name="T31" fmla="*/ 59 h 81"/>
                <a:gd name="T32" fmla="*/ 0 w 125"/>
                <a:gd name="T33" fmla="*/ 43 h 81"/>
                <a:gd name="T34" fmla="*/ 0 w 125"/>
                <a:gd name="T35" fmla="*/ 37 h 81"/>
                <a:gd name="T36" fmla="*/ 1 w 125"/>
                <a:gd name="T37" fmla="*/ 31 h 81"/>
                <a:gd name="T38" fmla="*/ 2 w 125"/>
                <a:gd name="T39" fmla="*/ 25 h 81"/>
                <a:gd name="T40" fmla="*/ 4 w 125"/>
                <a:gd name="T41" fmla="*/ 20 h 81"/>
                <a:gd name="T42" fmla="*/ 8 w 125"/>
                <a:gd name="T43" fmla="*/ 15 h 81"/>
                <a:gd name="T44" fmla="*/ 11 w 125"/>
                <a:gd name="T45" fmla="*/ 10 h 81"/>
                <a:gd name="T46" fmla="*/ 14 w 125"/>
                <a:gd name="T47" fmla="*/ 5 h 81"/>
                <a:gd name="T48" fmla="*/ 20 w 125"/>
                <a:gd name="T49" fmla="*/ 0 h 81"/>
                <a:gd name="T50" fmla="*/ 120 w 125"/>
                <a:gd name="T51"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5" h="81">
                  <a:moveTo>
                    <a:pt x="120" y="0"/>
                  </a:moveTo>
                  <a:lnTo>
                    <a:pt x="121" y="27"/>
                  </a:lnTo>
                  <a:lnTo>
                    <a:pt x="124" y="46"/>
                  </a:lnTo>
                  <a:lnTo>
                    <a:pt x="125" y="53"/>
                  </a:lnTo>
                  <a:lnTo>
                    <a:pt x="125" y="59"/>
                  </a:lnTo>
                  <a:lnTo>
                    <a:pt x="125" y="65"/>
                  </a:lnTo>
                  <a:lnTo>
                    <a:pt x="123" y="69"/>
                  </a:lnTo>
                  <a:lnTo>
                    <a:pt x="119" y="72"/>
                  </a:lnTo>
                  <a:lnTo>
                    <a:pt x="112" y="74"/>
                  </a:lnTo>
                  <a:lnTo>
                    <a:pt x="103" y="76"/>
                  </a:lnTo>
                  <a:lnTo>
                    <a:pt x="91" y="77"/>
                  </a:lnTo>
                  <a:lnTo>
                    <a:pt x="57" y="79"/>
                  </a:lnTo>
                  <a:lnTo>
                    <a:pt x="7" y="81"/>
                  </a:lnTo>
                  <a:lnTo>
                    <a:pt x="5" y="79"/>
                  </a:lnTo>
                  <a:lnTo>
                    <a:pt x="3" y="72"/>
                  </a:lnTo>
                  <a:lnTo>
                    <a:pt x="1" y="59"/>
                  </a:lnTo>
                  <a:lnTo>
                    <a:pt x="0" y="43"/>
                  </a:lnTo>
                  <a:lnTo>
                    <a:pt x="0" y="37"/>
                  </a:lnTo>
                  <a:lnTo>
                    <a:pt x="1" y="31"/>
                  </a:lnTo>
                  <a:lnTo>
                    <a:pt x="2" y="25"/>
                  </a:lnTo>
                  <a:lnTo>
                    <a:pt x="4" y="20"/>
                  </a:lnTo>
                  <a:lnTo>
                    <a:pt x="8" y="15"/>
                  </a:lnTo>
                  <a:lnTo>
                    <a:pt x="11" y="10"/>
                  </a:lnTo>
                  <a:lnTo>
                    <a:pt x="14" y="5"/>
                  </a:lnTo>
                  <a:lnTo>
                    <a:pt x="20" y="0"/>
                  </a:lnTo>
                  <a:lnTo>
                    <a:pt x="120" y="0"/>
                  </a:lnTo>
                </a:path>
              </a:pathLst>
            </a:custGeom>
            <a:solidFill>
              <a:schemeClr val="accent2">
                <a:lumMod val="75000"/>
              </a:schemeClr>
            </a:solidFill>
            <a:ln w="9525" cmpd="sng">
              <a:solidFill>
                <a:srgbClr val="FFFFFF"/>
              </a:solidFill>
              <a:prstDash val="solid"/>
              <a:round/>
              <a:headEnd/>
              <a:tailEnd/>
            </a:ln>
          </p:spPr>
          <p:txBody>
            <a:bodyPr/>
            <a:lstStyle/>
            <a:p>
              <a:endParaRPr lang="en-US"/>
            </a:p>
          </p:txBody>
        </p:sp>
        <p:sp>
          <p:nvSpPr>
            <p:cNvPr id="94" name="Rectangle 93"/>
            <p:cNvSpPr/>
            <p:nvPr/>
          </p:nvSpPr>
          <p:spPr>
            <a:xfrm>
              <a:off x="5978477" y="3244116"/>
              <a:ext cx="2564741" cy="369332"/>
            </a:xfrm>
            <a:prstGeom prst="rect">
              <a:avLst/>
            </a:prstGeom>
          </p:spPr>
          <p:txBody>
            <a:bodyPr wrap="none">
              <a:spAutoFit/>
            </a:bodyPr>
            <a:lstStyle/>
            <a:p>
              <a:r>
                <a:rPr lang="en-US" b="1" dirty="0"/>
                <a:t>GUINEE EQUATORIALE</a:t>
              </a:r>
            </a:p>
          </p:txBody>
        </p:sp>
      </p:grpSp>
      <p:sp>
        <p:nvSpPr>
          <p:cNvPr id="95" name="Flowchart: Alternate Process 6"/>
          <p:cNvSpPr/>
          <p:nvPr/>
        </p:nvSpPr>
        <p:spPr>
          <a:xfrm>
            <a:off x="4701202" y="1294228"/>
            <a:ext cx="2423478" cy="4461113"/>
          </a:xfrm>
          <a:prstGeom prst="flowChartAlternateProcess">
            <a:avLst/>
          </a:prstGeom>
          <a:noFill/>
          <a:ln w="38100"/>
          <a:scene3d>
            <a:camera prst="isometricOffAxis2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13"/>
          <p:cNvGrpSpPr/>
          <p:nvPr/>
        </p:nvGrpSpPr>
        <p:grpSpPr>
          <a:xfrm>
            <a:off x="5799303" y="1388237"/>
            <a:ext cx="5272370" cy="1395700"/>
            <a:chOff x="7177591" y="1823062"/>
            <a:chExt cx="5272370" cy="1395700"/>
          </a:xfrm>
        </p:grpSpPr>
        <p:cxnSp>
          <p:nvCxnSpPr>
            <p:cNvPr id="97" name="Straight Arrow Connector 11"/>
            <p:cNvCxnSpPr>
              <a:stCxn id="98" idx="1"/>
            </p:cNvCxnSpPr>
            <p:nvPr/>
          </p:nvCxnSpPr>
          <p:spPr>
            <a:xfrm flipH="1" flipV="1">
              <a:off x="7177591" y="1823062"/>
              <a:ext cx="3156077" cy="37087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98" name="Rounded Rectangle 50"/>
            <p:cNvSpPr/>
            <p:nvPr/>
          </p:nvSpPr>
          <p:spPr>
            <a:xfrm rot="1753591">
              <a:off x="10189805" y="2272670"/>
              <a:ext cx="2260156" cy="94609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3200" b="1" dirty="0" smtClean="0"/>
                <a:t>Région</a:t>
              </a:r>
            </a:p>
            <a:p>
              <a:pPr algn="ctr"/>
              <a:r>
                <a:rPr lang="fr-FR" sz="3200" b="1" dirty="0" smtClean="0"/>
                <a:t>CEMAC </a:t>
              </a:r>
              <a:endParaRPr lang="en-US" sz="3200" b="1" dirty="0"/>
            </a:p>
          </p:txBody>
        </p:sp>
      </p:grpSp>
      <p:sp>
        <p:nvSpPr>
          <p:cNvPr id="99" name="Oval 15"/>
          <p:cNvSpPr/>
          <p:nvPr/>
        </p:nvSpPr>
        <p:spPr>
          <a:xfrm rot="529100">
            <a:off x="3122713" y="1065148"/>
            <a:ext cx="4436774" cy="5020790"/>
          </a:xfrm>
          <a:prstGeom prst="ellipse">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19"/>
          <p:cNvGrpSpPr/>
          <p:nvPr/>
        </p:nvGrpSpPr>
        <p:grpSpPr>
          <a:xfrm>
            <a:off x="1340175" y="5089202"/>
            <a:ext cx="2169971" cy="1579812"/>
            <a:chOff x="3178466" y="5349017"/>
            <a:chExt cx="2169971" cy="1778748"/>
          </a:xfrm>
        </p:grpSpPr>
        <p:sp>
          <p:nvSpPr>
            <p:cNvPr id="101" name="Rounded Rectangle 16"/>
            <p:cNvSpPr/>
            <p:nvPr/>
          </p:nvSpPr>
          <p:spPr>
            <a:xfrm>
              <a:off x="3178466" y="5601621"/>
              <a:ext cx="2169971" cy="1526144"/>
            </a:xfrm>
            <a:prstGeom prst="roundRect">
              <a:avLst/>
            </a:prstGeom>
            <a:solidFill>
              <a:schemeClr val="bg1">
                <a:lumMod val="95000"/>
              </a:schemeClr>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accent2">
                      <a:lumMod val="75000"/>
                    </a:schemeClr>
                  </a:solidFill>
                </a:rPr>
                <a:t>Pays appuyés par la CEEAC lors de VET – GOV</a:t>
              </a:r>
              <a:endParaRPr lang="en-US" sz="2000" b="1" dirty="0"/>
            </a:p>
          </p:txBody>
        </p:sp>
        <p:cxnSp>
          <p:nvCxnSpPr>
            <p:cNvPr id="102" name="Straight Arrow Connector 18"/>
            <p:cNvCxnSpPr>
              <a:stCxn id="99" idx="3"/>
              <a:endCxn id="101" idx="0"/>
            </p:cNvCxnSpPr>
            <p:nvPr/>
          </p:nvCxnSpPr>
          <p:spPr>
            <a:xfrm flipH="1">
              <a:off x="4263452" y="5349017"/>
              <a:ext cx="1077091" cy="252604"/>
            </a:xfrm>
            <a:prstGeom prst="straightConnector1">
              <a:avLst/>
            </a:prstGeom>
            <a:ln w="571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3" name="Group 25"/>
          <p:cNvGrpSpPr/>
          <p:nvPr/>
        </p:nvGrpSpPr>
        <p:grpSpPr>
          <a:xfrm>
            <a:off x="9192743" y="776358"/>
            <a:ext cx="1489058" cy="1121708"/>
            <a:chOff x="10456243" y="776358"/>
            <a:chExt cx="1489058" cy="1121708"/>
          </a:xfrm>
        </p:grpSpPr>
        <p:sp>
          <p:nvSpPr>
            <p:cNvPr id="104" name="Rounded Rectangle 20"/>
            <p:cNvSpPr/>
            <p:nvPr/>
          </p:nvSpPr>
          <p:spPr>
            <a:xfrm>
              <a:off x="10456243" y="776358"/>
              <a:ext cx="1489058" cy="418170"/>
            </a:xfrm>
            <a:prstGeom prst="roundRect">
              <a:avLst/>
            </a:prstGeom>
            <a:solidFill>
              <a:schemeClr val="bg1">
                <a:lumMod val="95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CEBEVIRHA</a:t>
              </a:r>
              <a:endParaRPr lang="en-US" b="1" dirty="0">
                <a:solidFill>
                  <a:schemeClr val="tx1"/>
                </a:solidFill>
              </a:endParaRPr>
            </a:p>
          </p:txBody>
        </p:sp>
        <p:cxnSp>
          <p:nvCxnSpPr>
            <p:cNvPr id="105" name="Straight Arrow Connector 24"/>
            <p:cNvCxnSpPr>
              <a:stCxn id="98" idx="0"/>
              <a:endCxn id="104" idx="2"/>
            </p:cNvCxnSpPr>
            <p:nvPr/>
          </p:nvCxnSpPr>
          <p:spPr>
            <a:xfrm flipH="1" flipV="1">
              <a:off x="11200772" y="1194528"/>
              <a:ext cx="218669" cy="70353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
        <p:nvSpPr>
          <p:cNvPr id="106" name="Oval 1"/>
          <p:cNvSpPr/>
          <p:nvPr/>
        </p:nvSpPr>
        <p:spPr>
          <a:xfrm>
            <a:off x="7381762" y="3558044"/>
            <a:ext cx="2310526" cy="2712274"/>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7" name="Rounded Rectangle 7"/>
          <p:cNvSpPr/>
          <p:nvPr/>
        </p:nvSpPr>
        <p:spPr>
          <a:xfrm>
            <a:off x="10407535" y="3803015"/>
            <a:ext cx="1748490" cy="2173631"/>
          </a:xfrm>
          <a:prstGeom prst="roundRect">
            <a:avLst/>
          </a:prstGeom>
          <a:solidFill>
            <a:schemeClr val="accent1">
              <a:lumMod val="20000"/>
              <a:lumOff val="8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smtClean="0">
                <a:solidFill>
                  <a:schemeClr val="tx1"/>
                </a:solidFill>
              </a:rPr>
              <a:t>CEPGL : </a:t>
            </a:r>
          </a:p>
          <a:p>
            <a:pPr algn="ctr"/>
            <a:r>
              <a:rPr lang="fr-FR" b="1" dirty="0" smtClean="0">
                <a:solidFill>
                  <a:schemeClr val="tx1"/>
                </a:solidFill>
              </a:rPr>
              <a:t>Communauté </a:t>
            </a:r>
            <a:r>
              <a:rPr lang="fr-FR" b="1" dirty="0">
                <a:solidFill>
                  <a:schemeClr val="tx1"/>
                </a:solidFill>
              </a:rPr>
              <a:t>Economique des pays des grands lacs </a:t>
            </a:r>
          </a:p>
        </p:txBody>
      </p:sp>
      <p:cxnSp>
        <p:nvCxnSpPr>
          <p:cNvPr id="108" name="Straight Arrow Connector 11"/>
          <p:cNvCxnSpPr>
            <a:stCxn id="106" idx="6"/>
            <a:endCxn id="107" idx="1"/>
          </p:cNvCxnSpPr>
          <p:nvPr/>
        </p:nvCxnSpPr>
        <p:spPr>
          <a:xfrm flipV="1">
            <a:off x="9692288" y="4889831"/>
            <a:ext cx="715247" cy="2435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3057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circle(in)">
                                      <p:cBhvr>
                                        <p:cTn id="7" dur="2000"/>
                                        <p:tgtEl>
                                          <p:spTgt spid="54"/>
                                        </p:tgtEl>
                                      </p:cBhvr>
                                    </p:animEffect>
                                  </p:childTnLst>
                                </p:cTn>
                              </p:par>
                              <p:par>
                                <p:cTn id="8" presetID="6" presetClass="entr" presetSubtype="16" fill="hold" nodeType="withEffect">
                                  <p:stCondLst>
                                    <p:cond delay="0"/>
                                  </p:stCondLst>
                                  <p:childTnLst>
                                    <p:set>
                                      <p:cBhvr>
                                        <p:cTn id="9" dur="1" fill="hold">
                                          <p:stCondLst>
                                            <p:cond delay="0"/>
                                          </p:stCondLst>
                                        </p:cTn>
                                        <p:tgtEl>
                                          <p:spTgt spid="57"/>
                                        </p:tgtEl>
                                        <p:attrNameLst>
                                          <p:attrName>style.visibility</p:attrName>
                                        </p:attrNameLst>
                                      </p:cBhvr>
                                      <p:to>
                                        <p:strVal val="visible"/>
                                      </p:to>
                                    </p:set>
                                    <p:animEffect transition="in" filter="circle(in)">
                                      <p:cBhvr>
                                        <p:cTn id="10" dur="2000"/>
                                        <p:tgtEl>
                                          <p:spTgt spid="57"/>
                                        </p:tgtEl>
                                      </p:cBhvr>
                                    </p:animEffect>
                                  </p:childTnLst>
                                </p:cTn>
                              </p:par>
                              <p:par>
                                <p:cTn id="11" presetID="6" presetClass="entr" presetSubtype="16" fill="hold" nodeType="with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circle(in)">
                                      <p:cBhvr>
                                        <p:cTn id="13" dur="2000"/>
                                        <p:tgtEl>
                                          <p:spTgt spid="56"/>
                                        </p:tgtEl>
                                      </p:cBhvr>
                                    </p:animEffect>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nodeType="click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wipe(down)">
                                      <p:cBhvr>
                                        <p:cTn id="18" dur="580">
                                          <p:stCondLst>
                                            <p:cond delay="0"/>
                                          </p:stCondLst>
                                        </p:cTn>
                                        <p:tgtEl>
                                          <p:spTgt spid="96"/>
                                        </p:tgtEl>
                                      </p:cBhvr>
                                    </p:animEffect>
                                    <p:anim calcmode="lin" valueType="num">
                                      <p:cBhvr>
                                        <p:cTn id="19"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24" dur="26">
                                          <p:stCondLst>
                                            <p:cond delay="650"/>
                                          </p:stCondLst>
                                        </p:cTn>
                                        <p:tgtEl>
                                          <p:spTgt spid="96"/>
                                        </p:tgtEl>
                                      </p:cBhvr>
                                      <p:to x="100000" y="60000"/>
                                    </p:animScale>
                                    <p:animScale>
                                      <p:cBhvr>
                                        <p:cTn id="25" dur="166" decel="50000">
                                          <p:stCondLst>
                                            <p:cond delay="676"/>
                                          </p:stCondLst>
                                        </p:cTn>
                                        <p:tgtEl>
                                          <p:spTgt spid="96"/>
                                        </p:tgtEl>
                                      </p:cBhvr>
                                      <p:to x="100000" y="100000"/>
                                    </p:animScale>
                                    <p:animScale>
                                      <p:cBhvr>
                                        <p:cTn id="26" dur="26">
                                          <p:stCondLst>
                                            <p:cond delay="1312"/>
                                          </p:stCondLst>
                                        </p:cTn>
                                        <p:tgtEl>
                                          <p:spTgt spid="96"/>
                                        </p:tgtEl>
                                      </p:cBhvr>
                                      <p:to x="100000" y="80000"/>
                                    </p:animScale>
                                    <p:animScale>
                                      <p:cBhvr>
                                        <p:cTn id="27" dur="166" decel="50000">
                                          <p:stCondLst>
                                            <p:cond delay="1338"/>
                                          </p:stCondLst>
                                        </p:cTn>
                                        <p:tgtEl>
                                          <p:spTgt spid="96"/>
                                        </p:tgtEl>
                                      </p:cBhvr>
                                      <p:to x="100000" y="100000"/>
                                    </p:animScale>
                                    <p:animScale>
                                      <p:cBhvr>
                                        <p:cTn id="28" dur="26">
                                          <p:stCondLst>
                                            <p:cond delay="1642"/>
                                          </p:stCondLst>
                                        </p:cTn>
                                        <p:tgtEl>
                                          <p:spTgt spid="96"/>
                                        </p:tgtEl>
                                      </p:cBhvr>
                                      <p:to x="100000" y="90000"/>
                                    </p:animScale>
                                    <p:animScale>
                                      <p:cBhvr>
                                        <p:cTn id="29" dur="166" decel="50000">
                                          <p:stCondLst>
                                            <p:cond delay="1668"/>
                                          </p:stCondLst>
                                        </p:cTn>
                                        <p:tgtEl>
                                          <p:spTgt spid="96"/>
                                        </p:tgtEl>
                                      </p:cBhvr>
                                      <p:to x="100000" y="100000"/>
                                    </p:animScale>
                                    <p:animScale>
                                      <p:cBhvr>
                                        <p:cTn id="30" dur="26">
                                          <p:stCondLst>
                                            <p:cond delay="1808"/>
                                          </p:stCondLst>
                                        </p:cTn>
                                        <p:tgtEl>
                                          <p:spTgt spid="96"/>
                                        </p:tgtEl>
                                      </p:cBhvr>
                                      <p:to x="100000" y="95000"/>
                                    </p:animScale>
                                    <p:animScale>
                                      <p:cBhvr>
                                        <p:cTn id="31" dur="166" decel="50000">
                                          <p:stCondLst>
                                            <p:cond delay="1834"/>
                                          </p:stCondLst>
                                        </p:cTn>
                                        <p:tgtEl>
                                          <p:spTgt spid="96"/>
                                        </p:tgtEl>
                                      </p:cBhvr>
                                      <p:to x="100000" y="100000"/>
                                    </p:animScale>
                                  </p:childTnLst>
                                </p:cTn>
                              </p:par>
                              <p:par>
                                <p:cTn id="32" presetID="26" presetClass="entr" presetSubtype="0" fill="hold" nodeType="withEffect">
                                  <p:stCondLst>
                                    <p:cond delay="0"/>
                                  </p:stCondLst>
                                  <p:childTnLst>
                                    <p:set>
                                      <p:cBhvr>
                                        <p:cTn id="33" dur="1" fill="hold">
                                          <p:stCondLst>
                                            <p:cond delay="0"/>
                                          </p:stCondLst>
                                        </p:cTn>
                                        <p:tgtEl>
                                          <p:spTgt spid="103"/>
                                        </p:tgtEl>
                                        <p:attrNameLst>
                                          <p:attrName>style.visibility</p:attrName>
                                        </p:attrNameLst>
                                      </p:cBhvr>
                                      <p:to>
                                        <p:strVal val="visible"/>
                                      </p:to>
                                    </p:set>
                                    <p:animEffect transition="in" filter="wipe(down)">
                                      <p:cBhvr>
                                        <p:cTn id="34" dur="580">
                                          <p:stCondLst>
                                            <p:cond delay="0"/>
                                          </p:stCondLst>
                                        </p:cTn>
                                        <p:tgtEl>
                                          <p:spTgt spid="103"/>
                                        </p:tgtEl>
                                      </p:cBhvr>
                                    </p:animEffect>
                                    <p:anim calcmode="lin" valueType="num">
                                      <p:cBhvr>
                                        <p:cTn id="35" dur="1822" tmFilter="0,0; 0.14,0.36; 0.43,0.73; 0.71,0.91; 1.0,1.0">
                                          <p:stCondLst>
                                            <p:cond delay="0"/>
                                          </p:stCondLst>
                                        </p:cTn>
                                        <p:tgtEl>
                                          <p:spTgt spid="103"/>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103"/>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103"/>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103"/>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103"/>
                                        </p:tgtEl>
                                        <p:attrNameLst>
                                          <p:attrName>ppt_y</p:attrName>
                                        </p:attrNameLst>
                                      </p:cBhvr>
                                      <p:tavLst>
                                        <p:tav tm="0" fmla="#ppt_y-sin(pi*$)/81">
                                          <p:val>
                                            <p:fltVal val="0"/>
                                          </p:val>
                                        </p:tav>
                                        <p:tav tm="100000">
                                          <p:val>
                                            <p:fltVal val="1"/>
                                          </p:val>
                                        </p:tav>
                                      </p:tavLst>
                                    </p:anim>
                                    <p:animScale>
                                      <p:cBhvr>
                                        <p:cTn id="40" dur="26">
                                          <p:stCondLst>
                                            <p:cond delay="650"/>
                                          </p:stCondLst>
                                        </p:cTn>
                                        <p:tgtEl>
                                          <p:spTgt spid="103"/>
                                        </p:tgtEl>
                                      </p:cBhvr>
                                      <p:to x="100000" y="60000"/>
                                    </p:animScale>
                                    <p:animScale>
                                      <p:cBhvr>
                                        <p:cTn id="41" dur="166" decel="50000">
                                          <p:stCondLst>
                                            <p:cond delay="676"/>
                                          </p:stCondLst>
                                        </p:cTn>
                                        <p:tgtEl>
                                          <p:spTgt spid="103"/>
                                        </p:tgtEl>
                                      </p:cBhvr>
                                      <p:to x="100000" y="100000"/>
                                    </p:animScale>
                                    <p:animScale>
                                      <p:cBhvr>
                                        <p:cTn id="42" dur="26">
                                          <p:stCondLst>
                                            <p:cond delay="1312"/>
                                          </p:stCondLst>
                                        </p:cTn>
                                        <p:tgtEl>
                                          <p:spTgt spid="103"/>
                                        </p:tgtEl>
                                      </p:cBhvr>
                                      <p:to x="100000" y="80000"/>
                                    </p:animScale>
                                    <p:animScale>
                                      <p:cBhvr>
                                        <p:cTn id="43" dur="166" decel="50000">
                                          <p:stCondLst>
                                            <p:cond delay="1338"/>
                                          </p:stCondLst>
                                        </p:cTn>
                                        <p:tgtEl>
                                          <p:spTgt spid="103"/>
                                        </p:tgtEl>
                                      </p:cBhvr>
                                      <p:to x="100000" y="100000"/>
                                    </p:animScale>
                                    <p:animScale>
                                      <p:cBhvr>
                                        <p:cTn id="44" dur="26">
                                          <p:stCondLst>
                                            <p:cond delay="1642"/>
                                          </p:stCondLst>
                                        </p:cTn>
                                        <p:tgtEl>
                                          <p:spTgt spid="103"/>
                                        </p:tgtEl>
                                      </p:cBhvr>
                                      <p:to x="100000" y="90000"/>
                                    </p:animScale>
                                    <p:animScale>
                                      <p:cBhvr>
                                        <p:cTn id="45" dur="166" decel="50000">
                                          <p:stCondLst>
                                            <p:cond delay="1668"/>
                                          </p:stCondLst>
                                        </p:cTn>
                                        <p:tgtEl>
                                          <p:spTgt spid="103"/>
                                        </p:tgtEl>
                                      </p:cBhvr>
                                      <p:to x="100000" y="100000"/>
                                    </p:animScale>
                                    <p:animScale>
                                      <p:cBhvr>
                                        <p:cTn id="46" dur="26">
                                          <p:stCondLst>
                                            <p:cond delay="1808"/>
                                          </p:stCondLst>
                                        </p:cTn>
                                        <p:tgtEl>
                                          <p:spTgt spid="103"/>
                                        </p:tgtEl>
                                      </p:cBhvr>
                                      <p:to x="100000" y="95000"/>
                                    </p:animScale>
                                    <p:animScale>
                                      <p:cBhvr>
                                        <p:cTn id="47" dur="166" decel="50000">
                                          <p:stCondLst>
                                            <p:cond delay="1834"/>
                                          </p:stCondLst>
                                        </p:cTn>
                                        <p:tgtEl>
                                          <p:spTgt spid="103"/>
                                        </p:tgtEl>
                                      </p:cBhvr>
                                      <p:to x="100000" y="100000"/>
                                    </p:animScale>
                                  </p:childTnLst>
                                </p:cTn>
                              </p:par>
                              <p:par>
                                <p:cTn id="48" presetID="26" presetClass="entr" presetSubtype="0" fill="hold" grpId="0" nodeType="with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wipe(down)">
                                      <p:cBhvr>
                                        <p:cTn id="50" dur="580">
                                          <p:stCondLst>
                                            <p:cond delay="0"/>
                                          </p:stCondLst>
                                        </p:cTn>
                                        <p:tgtEl>
                                          <p:spTgt spid="95"/>
                                        </p:tgtEl>
                                      </p:cBhvr>
                                    </p:animEffect>
                                    <p:anim calcmode="lin" valueType="num">
                                      <p:cBhvr>
                                        <p:cTn id="51"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56" dur="26">
                                          <p:stCondLst>
                                            <p:cond delay="650"/>
                                          </p:stCondLst>
                                        </p:cTn>
                                        <p:tgtEl>
                                          <p:spTgt spid="95"/>
                                        </p:tgtEl>
                                      </p:cBhvr>
                                      <p:to x="100000" y="60000"/>
                                    </p:animScale>
                                    <p:animScale>
                                      <p:cBhvr>
                                        <p:cTn id="57" dur="166" decel="50000">
                                          <p:stCondLst>
                                            <p:cond delay="676"/>
                                          </p:stCondLst>
                                        </p:cTn>
                                        <p:tgtEl>
                                          <p:spTgt spid="95"/>
                                        </p:tgtEl>
                                      </p:cBhvr>
                                      <p:to x="100000" y="100000"/>
                                    </p:animScale>
                                    <p:animScale>
                                      <p:cBhvr>
                                        <p:cTn id="58" dur="26">
                                          <p:stCondLst>
                                            <p:cond delay="1312"/>
                                          </p:stCondLst>
                                        </p:cTn>
                                        <p:tgtEl>
                                          <p:spTgt spid="95"/>
                                        </p:tgtEl>
                                      </p:cBhvr>
                                      <p:to x="100000" y="80000"/>
                                    </p:animScale>
                                    <p:animScale>
                                      <p:cBhvr>
                                        <p:cTn id="59" dur="166" decel="50000">
                                          <p:stCondLst>
                                            <p:cond delay="1338"/>
                                          </p:stCondLst>
                                        </p:cTn>
                                        <p:tgtEl>
                                          <p:spTgt spid="95"/>
                                        </p:tgtEl>
                                      </p:cBhvr>
                                      <p:to x="100000" y="100000"/>
                                    </p:animScale>
                                    <p:animScale>
                                      <p:cBhvr>
                                        <p:cTn id="60" dur="26">
                                          <p:stCondLst>
                                            <p:cond delay="1642"/>
                                          </p:stCondLst>
                                        </p:cTn>
                                        <p:tgtEl>
                                          <p:spTgt spid="95"/>
                                        </p:tgtEl>
                                      </p:cBhvr>
                                      <p:to x="100000" y="90000"/>
                                    </p:animScale>
                                    <p:animScale>
                                      <p:cBhvr>
                                        <p:cTn id="61" dur="166" decel="50000">
                                          <p:stCondLst>
                                            <p:cond delay="1668"/>
                                          </p:stCondLst>
                                        </p:cTn>
                                        <p:tgtEl>
                                          <p:spTgt spid="95"/>
                                        </p:tgtEl>
                                      </p:cBhvr>
                                      <p:to x="100000" y="100000"/>
                                    </p:animScale>
                                    <p:animScale>
                                      <p:cBhvr>
                                        <p:cTn id="62" dur="26">
                                          <p:stCondLst>
                                            <p:cond delay="1808"/>
                                          </p:stCondLst>
                                        </p:cTn>
                                        <p:tgtEl>
                                          <p:spTgt spid="95"/>
                                        </p:tgtEl>
                                      </p:cBhvr>
                                      <p:to x="100000" y="95000"/>
                                    </p:animScale>
                                    <p:animScale>
                                      <p:cBhvr>
                                        <p:cTn id="63" dur="166" decel="50000">
                                          <p:stCondLst>
                                            <p:cond delay="1834"/>
                                          </p:stCondLst>
                                        </p:cTn>
                                        <p:tgtEl>
                                          <p:spTgt spid="95"/>
                                        </p:tgtEl>
                                      </p:cBhvr>
                                      <p:to x="100000" y="100000"/>
                                    </p:animScale>
                                  </p:childTnLst>
                                </p:cTn>
                              </p:par>
                              <p:par>
                                <p:cTn id="64" presetID="26" presetClass="entr" presetSubtype="0" fill="hold" nodeType="withEffect">
                                  <p:stCondLst>
                                    <p:cond delay="0"/>
                                  </p:stCondLst>
                                  <p:childTnLst>
                                    <p:set>
                                      <p:cBhvr>
                                        <p:cTn id="65" dur="1" fill="hold">
                                          <p:stCondLst>
                                            <p:cond delay="0"/>
                                          </p:stCondLst>
                                        </p:cTn>
                                        <p:tgtEl>
                                          <p:spTgt spid="71"/>
                                        </p:tgtEl>
                                        <p:attrNameLst>
                                          <p:attrName>style.visibility</p:attrName>
                                        </p:attrNameLst>
                                      </p:cBhvr>
                                      <p:to>
                                        <p:strVal val="visible"/>
                                      </p:to>
                                    </p:set>
                                    <p:animEffect transition="in" filter="wipe(down)">
                                      <p:cBhvr>
                                        <p:cTn id="66" dur="580">
                                          <p:stCondLst>
                                            <p:cond delay="0"/>
                                          </p:stCondLst>
                                        </p:cTn>
                                        <p:tgtEl>
                                          <p:spTgt spid="71"/>
                                        </p:tgtEl>
                                      </p:cBhvr>
                                    </p:animEffect>
                                    <p:anim calcmode="lin" valueType="num">
                                      <p:cBhvr>
                                        <p:cTn id="67"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72" dur="26">
                                          <p:stCondLst>
                                            <p:cond delay="650"/>
                                          </p:stCondLst>
                                        </p:cTn>
                                        <p:tgtEl>
                                          <p:spTgt spid="71"/>
                                        </p:tgtEl>
                                      </p:cBhvr>
                                      <p:to x="100000" y="60000"/>
                                    </p:animScale>
                                    <p:animScale>
                                      <p:cBhvr>
                                        <p:cTn id="73" dur="166" decel="50000">
                                          <p:stCondLst>
                                            <p:cond delay="676"/>
                                          </p:stCondLst>
                                        </p:cTn>
                                        <p:tgtEl>
                                          <p:spTgt spid="71"/>
                                        </p:tgtEl>
                                      </p:cBhvr>
                                      <p:to x="100000" y="100000"/>
                                    </p:animScale>
                                    <p:animScale>
                                      <p:cBhvr>
                                        <p:cTn id="74" dur="26">
                                          <p:stCondLst>
                                            <p:cond delay="1312"/>
                                          </p:stCondLst>
                                        </p:cTn>
                                        <p:tgtEl>
                                          <p:spTgt spid="71"/>
                                        </p:tgtEl>
                                      </p:cBhvr>
                                      <p:to x="100000" y="80000"/>
                                    </p:animScale>
                                    <p:animScale>
                                      <p:cBhvr>
                                        <p:cTn id="75" dur="166" decel="50000">
                                          <p:stCondLst>
                                            <p:cond delay="1338"/>
                                          </p:stCondLst>
                                        </p:cTn>
                                        <p:tgtEl>
                                          <p:spTgt spid="71"/>
                                        </p:tgtEl>
                                      </p:cBhvr>
                                      <p:to x="100000" y="100000"/>
                                    </p:animScale>
                                    <p:animScale>
                                      <p:cBhvr>
                                        <p:cTn id="76" dur="26">
                                          <p:stCondLst>
                                            <p:cond delay="1642"/>
                                          </p:stCondLst>
                                        </p:cTn>
                                        <p:tgtEl>
                                          <p:spTgt spid="71"/>
                                        </p:tgtEl>
                                      </p:cBhvr>
                                      <p:to x="100000" y="90000"/>
                                    </p:animScale>
                                    <p:animScale>
                                      <p:cBhvr>
                                        <p:cTn id="77" dur="166" decel="50000">
                                          <p:stCondLst>
                                            <p:cond delay="1668"/>
                                          </p:stCondLst>
                                        </p:cTn>
                                        <p:tgtEl>
                                          <p:spTgt spid="71"/>
                                        </p:tgtEl>
                                      </p:cBhvr>
                                      <p:to x="100000" y="100000"/>
                                    </p:animScale>
                                    <p:animScale>
                                      <p:cBhvr>
                                        <p:cTn id="78" dur="26">
                                          <p:stCondLst>
                                            <p:cond delay="1808"/>
                                          </p:stCondLst>
                                        </p:cTn>
                                        <p:tgtEl>
                                          <p:spTgt spid="71"/>
                                        </p:tgtEl>
                                      </p:cBhvr>
                                      <p:to x="100000" y="95000"/>
                                    </p:animScale>
                                    <p:animScale>
                                      <p:cBhvr>
                                        <p:cTn id="79" dur="166" decel="50000">
                                          <p:stCondLst>
                                            <p:cond delay="1834"/>
                                          </p:stCondLst>
                                        </p:cTn>
                                        <p:tgtEl>
                                          <p:spTgt spid="71"/>
                                        </p:tgtEl>
                                      </p:cBhvr>
                                      <p:to x="100000" y="100000"/>
                                    </p:animScale>
                                  </p:childTnLst>
                                </p:cTn>
                              </p:par>
                              <p:par>
                                <p:cTn id="80" presetID="26" presetClass="entr" presetSubtype="0" fill="hold" nodeType="with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wipe(down)">
                                      <p:cBhvr>
                                        <p:cTn id="82" dur="580">
                                          <p:stCondLst>
                                            <p:cond delay="0"/>
                                          </p:stCondLst>
                                        </p:cTn>
                                        <p:tgtEl>
                                          <p:spTgt spid="62"/>
                                        </p:tgtEl>
                                      </p:cBhvr>
                                    </p:animEffect>
                                    <p:anim calcmode="lin" valueType="num">
                                      <p:cBhvr>
                                        <p:cTn id="8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8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8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8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8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88" dur="26">
                                          <p:stCondLst>
                                            <p:cond delay="650"/>
                                          </p:stCondLst>
                                        </p:cTn>
                                        <p:tgtEl>
                                          <p:spTgt spid="62"/>
                                        </p:tgtEl>
                                      </p:cBhvr>
                                      <p:to x="100000" y="60000"/>
                                    </p:animScale>
                                    <p:animScale>
                                      <p:cBhvr>
                                        <p:cTn id="89" dur="166" decel="50000">
                                          <p:stCondLst>
                                            <p:cond delay="676"/>
                                          </p:stCondLst>
                                        </p:cTn>
                                        <p:tgtEl>
                                          <p:spTgt spid="62"/>
                                        </p:tgtEl>
                                      </p:cBhvr>
                                      <p:to x="100000" y="100000"/>
                                    </p:animScale>
                                    <p:animScale>
                                      <p:cBhvr>
                                        <p:cTn id="90" dur="26">
                                          <p:stCondLst>
                                            <p:cond delay="1312"/>
                                          </p:stCondLst>
                                        </p:cTn>
                                        <p:tgtEl>
                                          <p:spTgt spid="62"/>
                                        </p:tgtEl>
                                      </p:cBhvr>
                                      <p:to x="100000" y="80000"/>
                                    </p:animScale>
                                    <p:animScale>
                                      <p:cBhvr>
                                        <p:cTn id="91" dur="166" decel="50000">
                                          <p:stCondLst>
                                            <p:cond delay="1338"/>
                                          </p:stCondLst>
                                        </p:cTn>
                                        <p:tgtEl>
                                          <p:spTgt spid="62"/>
                                        </p:tgtEl>
                                      </p:cBhvr>
                                      <p:to x="100000" y="100000"/>
                                    </p:animScale>
                                    <p:animScale>
                                      <p:cBhvr>
                                        <p:cTn id="92" dur="26">
                                          <p:stCondLst>
                                            <p:cond delay="1642"/>
                                          </p:stCondLst>
                                        </p:cTn>
                                        <p:tgtEl>
                                          <p:spTgt spid="62"/>
                                        </p:tgtEl>
                                      </p:cBhvr>
                                      <p:to x="100000" y="90000"/>
                                    </p:animScale>
                                    <p:animScale>
                                      <p:cBhvr>
                                        <p:cTn id="93" dur="166" decel="50000">
                                          <p:stCondLst>
                                            <p:cond delay="1668"/>
                                          </p:stCondLst>
                                        </p:cTn>
                                        <p:tgtEl>
                                          <p:spTgt spid="62"/>
                                        </p:tgtEl>
                                      </p:cBhvr>
                                      <p:to x="100000" y="100000"/>
                                    </p:animScale>
                                    <p:animScale>
                                      <p:cBhvr>
                                        <p:cTn id="94" dur="26">
                                          <p:stCondLst>
                                            <p:cond delay="1808"/>
                                          </p:stCondLst>
                                        </p:cTn>
                                        <p:tgtEl>
                                          <p:spTgt spid="62"/>
                                        </p:tgtEl>
                                      </p:cBhvr>
                                      <p:to x="100000" y="95000"/>
                                    </p:animScale>
                                    <p:animScale>
                                      <p:cBhvr>
                                        <p:cTn id="95" dur="166" decel="50000">
                                          <p:stCondLst>
                                            <p:cond delay="1834"/>
                                          </p:stCondLst>
                                        </p:cTn>
                                        <p:tgtEl>
                                          <p:spTgt spid="62"/>
                                        </p:tgtEl>
                                      </p:cBhvr>
                                      <p:to x="100000" y="100000"/>
                                    </p:animScale>
                                  </p:childTnLst>
                                </p:cTn>
                              </p:par>
                              <p:par>
                                <p:cTn id="96" presetID="26" presetClass="entr" presetSubtype="0" fill="hold" nodeType="withEffect">
                                  <p:stCondLst>
                                    <p:cond delay="0"/>
                                  </p:stCondLst>
                                  <p:childTnLst>
                                    <p:set>
                                      <p:cBhvr>
                                        <p:cTn id="97" dur="1" fill="hold">
                                          <p:stCondLst>
                                            <p:cond delay="0"/>
                                          </p:stCondLst>
                                        </p:cTn>
                                        <p:tgtEl>
                                          <p:spTgt spid="74"/>
                                        </p:tgtEl>
                                        <p:attrNameLst>
                                          <p:attrName>style.visibility</p:attrName>
                                        </p:attrNameLst>
                                      </p:cBhvr>
                                      <p:to>
                                        <p:strVal val="visible"/>
                                      </p:to>
                                    </p:set>
                                    <p:animEffect transition="in" filter="wipe(down)">
                                      <p:cBhvr>
                                        <p:cTn id="98" dur="580">
                                          <p:stCondLst>
                                            <p:cond delay="0"/>
                                          </p:stCondLst>
                                        </p:cTn>
                                        <p:tgtEl>
                                          <p:spTgt spid="74"/>
                                        </p:tgtEl>
                                      </p:cBhvr>
                                    </p:animEffect>
                                    <p:anim calcmode="lin" valueType="num">
                                      <p:cBhvr>
                                        <p:cTn id="99"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100"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101"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102"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103"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104" dur="26">
                                          <p:stCondLst>
                                            <p:cond delay="650"/>
                                          </p:stCondLst>
                                        </p:cTn>
                                        <p:tgtEl>
                                          <p:spTgt spid="74"/>
                                        </p:tgtEl>
                                      </p:cBhvr>
                                      <p:to x="100000" y="60000"/>
                                    </p:animScale>
                                    <p:animScale>
                                      <p:cBhvr>
                                        <p:cTn id="105" dur="166" decel="50000">
                                          <p:stCondLst>
                                            <p:cond delay="676"/>
                                          </p:stCondLst>
                                        </p:cTn>
                                        <p:tgtEl>
                                          <p:spTgt spid="74"/>
                                        </p:tgtEl>
                                      </p:cBhvr>
                                      <p:to x="100000" y="100000"/>
                                    </p:animScale>
                                    <p:animScale>
                                      <p:cBhvr>
                                        <p:cTn id="106" dur="26">
                                          <p:stCondLst>
                                            <p:cond delay="1312"/>
                                          </p:stCondLst>
                                        </p:cTn>
                                        <p:tgtEl>
                                          <p:spTgt spid="74"/>
                                        </p:tgtEl>
                                      </p:cBhvr>
                                      <p:to x="100000" y="80000"/>
                                    </p:animScale>
                                    <p:animScale>
                                      <p:cBhvr>
                                        <p:cTn id="107" dur="166" decel="50000">
                                          <p:stCondLst>
                                            <p:cond delay="1338"/>
                                          </p:stCondLst>
                                        </p:cTn>
                                        <p:tgtEl>
                                          <p:spTgt spid="74"/>
                                        </p:tgtEl>
                                      </p:cBhvr>
                                      <p:to x="100000" y="100000"/>
                                    </p:animScale>
                                    <p:animScale>
                                      <p:cBhvr>
                                        <p:cTn id="108" dur="26">
                                          <p:stCondLst>
                                            <p:cond delay="1642"/>
                                          </p:stCondLst>
                                        </p:cTn>
                                        <p:tgtEl>
                                          <p:spTgt spid="74"/>
                                        </p:tgtEl>
                                      </p:cBhvr>
                                      <p:to x="100000" y="90000"/>
                                    </p:animScale>
                                    <p:animScale>
                                      <p:cBhvr>
                                        <p:cTn id="109" dur="166" decel="50000">
                                          <p:stCondLst>
                                            <p:cond delay="1668"/>
                                          </p:stCondLst>
                                        </p:cTn>
                                        <p:tgtEl>
                                          <p:spTgt spid="74"/>
                                        </p:tgtEl>
                                      </p:cBhvr>
                                      <p:to x="100000" y="100000"/>
                                    </p:animScale>
                                    <p:animScale>
                                      <p:cBhvr>
                                        <p:cTn id="110" dur="26">
                                          <p:stCondLst>
                                            <p:cond delay="1808"/>
                                          </p:stCondLst>
                                        </p:cTn>
                                        <p:tgtEl>
                                          <p:spTgt spid="74"/>
                                        </p:tgtEl>
                                      </p:cBhvr>
                                      <p:to x="100000" y="95000"/>
                                    </p:animScale>
                                    <p:animScale>
                                      <p:cBhvr>
                                        <p:cTn id="111" dur="166" decel="50000">
                                          <p:stCondLst>
                                            <p:cond delay="1834"/>
                                          </p:stCondLst>
                                        </p:cTn>
                                        <p:tgtEl>
                                          <p:spTgt spid="74"/>
                                        </p:tgtEl>
                                      </p:cBhvr>
                                      <p:to x="100000" y="100000"/>
                                    </p:animScale>
                                  </p:childTnLst>
                                </p:cTn>
                              </p:par>
                              <p:par>
                                <p:cTn id="112" presetID="26" presetClass="entr" presetSubtype="0" fill="hold" nodeType="withEffect">
                                  <p:stCondLst>
                                    <p:cond delay="0"/>
                                  </p:stCondLst>
                                  <p:childTnLst>
                                    <p:set>
                                      <p:cBhvr>
                                        <p:cTn id="113" dur="1" fill="hold">
                                          <p:stCondLst>
                                            <p:cond delay="0"/>
                                          </p:stCondLst>
                                        </p:cTn>
                                        <p:tgtEl>
                                          <p:spTgt spid="77"/>
                                        </p:tgtEl>
                                        <p:attrNameLst>
                                          <p:attrName>style.visibility</p:attrName>
                                        </p:attrNameLst>
                                      </p:cBhvr>
                                      <p:to>
                                        <p:strVal val="visible"/>
                                      </p:to>
                                    </p:set>
                                    <p:animEffect transition="in" filter="wipe(down)">
                                      <p:cBhvr>
                                        <p:cTn id="114" dur="580">
                                          <p:stCondLst>
                                            <p:cond delay="0"/>
                                          </p:stCondLst>
                                        </p:cTn>
                                        <p:tgtEl>
                                          <p:spTgt spid="77"/>
                                        </p:tgtEl>
                                      </p:cBhvr>
                                    </p:animEffect>
                                    <p:anim calcmode="lin" valueType="num">
                                      <p:cBhvr>
                                        <p:cTn id="115" dur="1822" tmFilter="0,0; 0.14,0.36; 0.43,0.73; 0.71,0.91; 1.0,1.0">
                                          <p:stCondLst>
                                            <p:cond delay="0"/>
                                          </p:stCondLst>
                                        </p:cTn>
                                        <p:tgtEl>
                                          <p:spTgt spid="77"/>
                                        </p:tgtEl>
                                        <p:attrNameLst>
                                          <p:attrName>ppt_x</p:attrName>
                                        </p:attrNameLst>
                                      </p:cBhvr>
                                      <p:tavLst>
                                        <p:tav tm="0">
                                          <p:val>
                                            <p:strVal val="#ppt_x-0.25"/>
                                          </p:val>
                                        </p:tav>
                                        <p:tav tm="100000">
                                          <p:val>
                                            <p:strVal val="#ppt_x"/>
                                          </p:val>
                                        </p:tav>
                                      </p:tavLst>
                                    </p:anim>
                                    <p:anim calcmode="lin" valueType="num">
                                      <p:cBhvr>
                                        <p:cTn id="116" dur="664" tmFilter="0.0,0.0; 0.25,0.07; 0.50,0.2; 0.75,0.467; 1.0,1.0">
                                          <p:stCondLst>
                                            <p:cond delay="0"/>
                                          </p:stCondLst>
                                        </p:cTn>
                                        <p:tgtEl>
                                          <p:spTgt spid="77"/>
                                        </p:tgtEl>
                                        <p:attrNameLst>
                                          <p:attrName>ppt_y</p:attrName>
                                        </p:attrNameLst>
                                      </p:cBhvr>
                                      <p:tavLst>
                                        <p:tav tm="0" fmla="#ppt_y-sin(pi*$)/3">
                                          <p:val>
                                            <p:fltVal val="0.5"/>
                                          </p:val>
                                        </p:tav>
                                        <p:tav tm="100000">
                                          <p:val>
                                            <p:fltVal val="1"/>
                                          </p:val>
                                        </p:tav>
                                      </p:tavLst>
                                    </p:anim>
                                    <p:anim calcmode="lin" valueType="num">
                                      <p:cBhvr>
                                        <p:cTn id="117" dur="664" tmFilter="0, 0; 0.125,0.2665; 0.25,0.4; 0.375,0.465; 0.5,0.5;  0.625,0.535; 0.75,0.6; 0.875,0.7335; 1,1">
                                          <p:stCondLst>
                                            <p:cond delay="664"/>
                                          </p:stCondLst>
                                        </p:cTn>
                                        <p:tgtEl>
                                          <p:spTgt spid="77"/>
                                        </p:tgtEl>
                                        <p:attrNameLst>
                                          <p:attrName>ppt_y</p:attrName>
                                        </p:attrNameLst>
                                      </p:cBhvr>
                                      <p:tavLst>
                                        <p:tav tm="0" fmla="#ppt_y-sin(pi*$)/9">
                                          <p:val>
                                            <p:fltVal val="0"/>
                                          </p:val>
                                        </p:tav>
                                        <p:tav tm="100000">
                                          <p:val>
                                            <p:fltVal val="1"/>
                                          </p:val>
                                        </p:tav>
                                      </p:tavLst>
                                    </p:anim>
                                    <p:anim calcmode="lin" valueType="num">
                                      <p:cBhvr>
                                        <p:cTn id="118" dur="332" tmFilter="0, 0; 0.125,0.2665; 0.25,0.4; 0.375,0.465; 0.5,0.5;  0.625,0.535; 0.75,0.6; 0.875,0.7335; 1,1">
                                          <p:stCondLst>
                                            <p:cond delay="1324"/>
                                          </p:stCondLst>
                                        </p:cTn>
                                        <p:tgtEl>
                                          <p:spTgt spid="77"/>
                                        </p:tgtEl>
                                        <p:attrNameLst>
                                          <p:attrName>ppt_y</p:attrName>
                                        </p:attrNameLst>
                                      </p:cBhvr>
                                      <p:tavLst>
                                        <p:tav tm="0" fmla="#ppt_y-sin(pi*$)/27">
                                          <p:val>
                                            <p:fltVal val="0"/>
                                          </p:val>
                                        </p:tav>
                                        <p:tav tm="100000">
                                          <p:val>
                                            <p:fltVal val="1"/>
                                          </p:val>
                                        </p:tav>
                                      </p:tavLst>
                                    </p:anim>
                                    <p:anim calcmode="lin" valueType="num">
                                      <p:cBhvr>
                                        <p:cTn id="119" dur="164" tmFilter="0, 0; 0.125,0.2665; 0.25,0.4; 0.375,0.465; 0.5,0.5;  0.625,0.535; 0.75,0.6; 0.875,0.7335; 1,1">
                                          <p:stCondLst>
                                            <p:cond delay="1656"/>
                                          </p:stCondLst>
                                        </p:cTn>
                                        <p:tgtEl>
                                          <p:spTgt spid="77"/>
                                        </p:tgtEl>
                                        <p:attrNameLst>
                                          <p:attrName>ppt_y</p:attrName>
                                        </p:attrNameLst>
                                      </p:cBhvr>
                                      <p:tavLst>
                                        <p:tav tm="0" fmla="#ppt_y-sin(pi*$)/81">
                                          <p:val>
                                            <p:fltVal val="0"/>
                                          </p:val>
                                        </p:tav>
                                        <p:tav tm="100000">
                                          <p:val>
                                            <p:fltVal val="1"/>
                                          </p:val>
                                        </p:tav>
                                      </p:tavLst>
                                    </p:anim>
                                    <p:animScale>
                                      <p:cBhvr>
                                        <p:cTn id="120" dur="26">
                                          <p:stCondLst>
                                            <p:cond delay="650"/>
                                          </p:stCondLst>
                                        </p:cTn>
                                        <p:tgtEl>
                                          <p:spTgt spid="77"/>
                                        </p:tgtEl>
                                      </p:cBhvr>
                                      <p:to x="100000" y="60000"/>
                                    </p:animScale>
                                    <p:animScale>
                                      <p:cBhvr>
                                        <p:cTn id="121" dur="166" decel="50000">
                                          <p:stCondLst>
                                            <p:cond delay="676"/>
                                          </p:stCondLst>
                                        </p:cTn>
                                        <p:tgtEl>
                                          <p:spTgt spid="77"/>
                                        </p:tgtEl>
                                      </p:cBhvr>
                                      <p:to x="100000" y="100000"/>
                                    </p:animScale>
                                    <p:animScale>
                                      <p:cBhvr>
                                        <p:cTn id="122" dur="26">
                                          <p:stCondLst>
                                            <p:cond delay="1312"/>
                                          </p:stCondLst>
                                        </p:cTn>
                                        <p:tgtEl>
                                          <p:spTgt spid="77"/>
                                        </p:tgtEl>
                                      </p:cBhvr>
                                      <p:to x="100000" y="80000"/>
                                    </p:animScale>
                                    <p:animScale>
                                      <p:cBhvr>
                                        <p:cTn id="123" dur="166" decel="50000">
                                          <p:stCondLst>
                                            <p:cond delay="1338"/>
                                          </p:stCondLst>
                                        </p:cTn>
                                        <p:tgtEl>
                                          <p:spTgt spid="77"/>
                                        </p:tgtEl>
                                      </p:cBhvr>
                                      <p:to x="100000" y="100000"/>
                                    </p:animScale>
                                    <p:animScale>
                                      <p:cBhvr>
                                        <p:cTn id="124" dur="26">
                                          <p:stCondLst>
                                            <p:cond delay="1642"/>
                                          </p:stCondLst>
                                        </p:cTn>
                                        <p:tgtEl>
                                          <p:spTgt spid="77"/>
                                        </p:tgtEl>
                                      </p:cBhvr>
                                      <p:to x="100000" y="90000"/>
                                    </p:animScale>
                                    <p:animScale>
                                      <p:cBhvr>
                                        <p:cTn id="125" dur="166" decel="50000">
                                          <p:stCondLst>
                                            <p:cond delay="1668"/>
                                          </p:stCondLst>
                                        </p:cTn>
                                        <p:tgtEl>
                                          <p:spTgt spid="77"/>
                                        </p:tgtEl>
                                      </p:cBhvr>
                                      <p:to x="100000" y="100000"/>
                                    </p:animScale>
                                    <p:animScale>
                                      <p:cBhvr>
                                        <p:cTn id="126" dur="26">
                                          <p:stCondLst>
                                            <p:cond delay="1808"/>
                                          </p:stCondLst>
                                        </p:cTn>
                                        <p:tgtEl>
                                          <p:spTgt spid="77"/>
                                        </p:tgtEl>
                                      </p:cBhvr>
                                      <p:to x="100000" y="95000"/>
                                    </p:animScale>
                                    <p:animScale>
                                      <p:cBhvr>
                                        <p:cTn id="127" dur="166" decel="50000">
                                          <p:stCondLst>
                                            <p:cond delay="1834"/>
                                          </p:stCondLst>
                                        </p:cTn>
                                        <p:tgtEl>
                                          <p:spTgt spid="77"/>
                                        </p:tgtEl>
                                      </p:cBhvr>
                                      <p:to x="100000" y="100000"/>
                                    </p:animScale>
                                  </p:childTnLst>
                                </p:cTn>
                              </p:par>
                              <p:par>
                                <p:cTn id="128" presetID="26" presetClass="entr" presetSubtype="0" fill="hold" nodeType="withEffect">
                                  <p:stCondLst>
                                    <p:cond delay="0"/>
                                  </p:stCondLst>
                                  <p:childTnLst>
                                    <p:set>
                                      <p:cBhvr>
                                        <p:cTn id="129" dur="1" fill="hold">
                                          <p:stCondLst>
                                            <p:cond delay="0"/>
                                          </p:stCondLst>
                                        </p:cTn>
                                        <p:tgtEl>
                                          <p:spTgt spid="92"/>
                                        </p:tgtEl>
                                        <p:attrNameLst>
                                          <p:attrName>style.visibility</p:attrName>
                                        </p:attrNameLst>
                                      </p:cBhvr>
                                      <p:to>
                                        <p:strVal val="visible"/>
                                      </p:to>
                                    </p:set>
                                    <p:animEffect transition="in" filter="wipe(down)">
                                      <p:cBhvr>
                                        <p:cTn id="130" dur="580">
                                          <p:stCondLst>
                                            <p:cond delay="0"/>
                                          </p:stCondLst>
                                        </p:cTn>
                                        <p:tgtEl>
                                          <p:spTgt spid="92"/>
                                        </p:tgtEl>
                                      </p:cBhvr>
                                    </p:animEffect>
                                    <p:anim calcmode="lin" valueType="num">
                                      <p:cBhvr>
                                        <p:cTn id="131"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132"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133"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134"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135"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136" dur="26">
                                          <p:stCondLst>
                                            <p:cond delay="650"/>
                                          </p:stCondLst>
                                        </p:cTn>
                                        <p:tgtEl>
                                          <p:spTgt spid="92"/>
                                        </p:tgtEl>
                                      </p:cBhvr>
                                      <p:to x="100000" y="60000"/>
                                    </p:animScale>
                                    <p:animScale>
                                      <p:cBhvr>
                                        <p:cTn id="137" dur="166" decel="50000">
                                          <p:stCondLst>
                                            <p:cond delay="676"/>
                                          </p:stCondLst>
                                        </p:cTn>
                                        <p:tgtEl>
                                          <p:spTgt spid="92"/>
                                        </p:tgtEl>
                                      </p:cBhvr>
                                      <p:to x="100000" y="100000"/>
                                    </p:animScale>
                                    <p:animScale>
                                      <p:cBhvr>
                                        <p:cTn id="138" dur="26">
                                          <p:stCondLst>
                                            <p:cond delay="1312"/>
                                          </p:stCondLst>
                                        </p:cTn>
                                        <p:tgtEl>
                                          <p:spTgt spid="92"/>
                                        </p:tgtEl>
                                      </p:cBhvr>
                                      <p:to x="100000" y="80000"/>
                                    </p:animScale>
                                    <p:animScale>
                                      <p:cBhvr>
                                        <p:cTn id="139" dur="166" decel="50000">
                                          <p:stCondLst>
                                            <p:cond delay="1338"/>
                                          </p:stCondLst>
                                        </p:cTn>
                                        <p:tgtEl>
                                          <p:spTgt spid="92"/>
                                        </p:tgtEl>
                                      </p:cBhvr>
                                      <p:to x="100000" y="100000"/>
                                    </p:animScale>
                                    <p:animScale>
                                      <p:cBhvr>
                                        <p:cTn id="140" dur="26">
                                          <p:stCondLst>
                                            <p:cond delay="1642"/>
                                          </p:stCondLst>
                                        </p:cTn>
                                        <p:tgtEl>
                                          <p:spTgt spid="92"/>
                                        </p:tgtEl>
                                      </p:cBhvr>
                                      <p:to x="100000" y="90000"/>
                                    </p:animScale>
                                    <p:animScale>
                                      <p:cBhvr>
                                        <p:cTn id="141" dur="166" decel="50000">
                                          <p:stCondLst>
                                            <p:cond delay="1668"/>
                                          </p:stCondLst>
                                        </p:cTn>
                                        <p:tgtEl>
                                          <p:spTgt spid="92"/>
                                        </p:tgtEl>
                                      </p:cBhvr>
                                      <p:to x="100000" y="100000"/>
                                    </p:animScale>
                                    <p:animScale>
                                      <p:cBhvr>
                                        <p:cTn id="142" dur="26">
                                          <p:stCondLst>
                                            <p:cond delay="1808"/>
                                          </p:stCondLst>
                                        </p:cTn>
                                        <p:tgtEl>
                                          <p:spTgt spid="92"/>
                                        </p:tgtEl>
                                      </p:cBhvr>
                                      <p:to x="100000" y="95000"/>
                                    </p:animScale>
                                    <p:animScale>
                                      <p:cBhvr>
                                        <p:cTn id="143" dur="166" decel="50000">
                                          <p:stCondLst>
                                            <p:cond delay="1834"/>
                                          </p:stCondLst>
                                        </p:cTn>
                                        <p:tgtEl>
                                          <p:spTgt spid="92"/>
                                        </p:tgtEl>
                                      </p:cBhvr>
                                      <p:to x="100000" y="100000"/>
                                    </p:animScale>
                                  </p:childTnLst>
                                </p:cTn>
                              </p:par>
                              <p:par>
                                <p:cTn id="144" presetID="26" presetClass="entr" presetSubtype="0" fill="hold" nodeType="withEffect">
                                  <p:stCondLst>
                                    <p:cond delay="0"/>
                                  </p:stCondLst>
                                  <p:childTnLst>
                                    <p:set>
                                      <p:cBhvr>
                                        <p:cTn id="145" dur="1" fill="hold">
                                          <p:stCondLst>
                                            <p:cond delay="0"/>
                                          </p:stCondLst>
                                        </p:cTn>
                                        <p:tgtEl>
                                          <p:spTgt spid="65"/>
                                        </p:tgtEl>
                                        <p:attrNameLst>
                                          <p:attrName>style.visibility</p:attrName>
                                        </p:attrNameLst>
                                      </p:cBhvr>
                                      <p:to>
                                        <p:strVal val="visible"/>
                                      </p:to>
                                    </p:set>
                                    <p:animEffect transition="in" filter="wipe(down)">
                                      <p:cBhvr>
                                        <p:cTn id="146" dur="580">
                                          <p:stCondLst>
                                            <p:cond delay="0"/>
                                          </p:stCondLst>
                                        </p:cTn>
                                        <p:tgtEl>
                                          <p:spTgt spid="65"/>
                                        </p:tgtEl>
                                      </p:cBhvr>
                                    </p:animEffect>
                                    <p:anim calcmode="lin" valueType="num">
                                      <p:cBhvr>
                                        <p:cTn id="14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14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14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15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15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152" dur="26">
                                          <p:stCondLst>
                                            <p:cond delay="650"/>
                                          </p:stCondLst>
                                        </p:cTn>
                                        <p:tgtEl>
                                          <p:spTgt spid="65"/>
                                        </p:tgtEl>
                                      </p:cBhvr>
                                      <p:to x="100000" y="60000"/>
                                    </p:animScale>
                                    <p:animScale>
                                      <p:cBhvr>
                                        <p:cTn id="153" dur="166" decel="50000">
                                          <p:stCondLst>
                                            <p:cond delay="676"/>
                                          </p:stCondLst>
                                        </p:cTn>
                                        <p:tgtEl>
                                          <p:spTgt spid="65"/>
                                        </p:tgtEl>
                                      </p:cBhvr>
                                      <p:to x="100000" y="100000"/>
                                    </p:animScale>
                                    <p:animScale>
                                      <p:cBhvr>
                                        <p:cTn id="154" dur="26">
                                          <p:stCondLst>
                                            <p:cond delay="1312"/>
                                          </p:stCondLst>
                                        </p:cTn>
                                        <p:tgtEl>
                                          <p:spTgt spid="65"/>
                                        </p:tgtEl>
                                      </p:cBhvr>
                                      <p:to x="100000" y="80000"/>
                                    </p:animScale>
                                    <p:animScale>
                                      <p:cBhvr>
                                        <p:cTn id="155" dur="166" decel="50000">
                                          <p:stCondLst>
                                            <p:cond delay="1338"/>
                                          </p:stCondLst>
                                        </p:cTn>
                                        <p:tgtEl>
                                          <p:spTgt spid="65"/>
                                        </p:tgtEl>
                                      </p:cBhvr>
                                      <p:to x="100000" y="100000"/>
                                    </p:animScale>
                                    <p:animScale>
                                      <p:cBhvr>
                                        <p:cTn id="156" dur="26">
                                          <p:stCondLst>
                                            <p:cond delay="1642"/>
                                          </p:stCondLst>
                                        </p:cTn>
                                        <p:tgtEl>
                                          <p:spTgt spid="65"/>
                                        </p:tgtEl>
                                      </p:cBhvr>
                                      <p:to x="100000" y="90000"/>
                                    </p:animScale>
                                    <p:animScale>
                                      <p:cBhvr>
                                        <p:cTn id="157" dur="166" decel="50000">
                                          <p:stCondLst>
                                            <p:cond delay="1668"/>
                                          </p:stCondLst>
                                        </p:cTn>
                                        <p:tgtEl>
                                          <p:spTgt spid="65"/>
                                        </p:tgtEl>
                                      </p:cBhvr>
                                      <p:to x="100000" y="100000"/>
                                    </p:animScale>
                                    <p:animScale>
                                      <p:cBhvr>
                                        <p:cTn id="158" dur="26">
                                          <p:stCondLst>
                                            <p:cond delay="1808"/>
                                          </p:stCondLst>
                                        </p:cTn>
                                        <p:tgtEl>
                                          <p:spTgt spid="65"/>
                                        </p:tgtEl>
                                      </p:cBhvr>
                                      <p:to x="100000" y="95000"/>
                                    </p:animScale>
                                    <p:animScale>
                                      <p:cBhvr>
                                        <p:cTn id="159" dur="166" decel="50000">
                                          <p:stCondLst>
                                            <p:cond delay="1834"/>
                                          </p:stCondLst>
                                        </p:cTn>
                                        <p:tgtEl>
                                          <p:spTgt spid="65"/>
                                        </p:tgtEl>
                                      </p:cBhvr>
                                      <p:to x="100000" y="100000"/>
                                    </p:animScale>
                                  </p:childTnLst>
                                </p:cTn>
                              </p:par>
                            </p:childTnLst>
                          </p:cTn>
                        </p:par>
                      </p:childTnLst>
                    </p:cTn>
                  </p:par>
                  <p:par>
                    <p:cTn id="160" fill="hold">
                      <p:stCondLst>
                        <p:cond delay="indefinite"/>
                      </p:stCondLst>
                      <p:childTnLst>
                        <p:par>
                          <p:cTn id="161" fill="hold">
                            <p:stCondLst>
                              <p:cond delay="0"/>
                            </p:stCondLst>
                            <p:childTnLst>
                              <p:par>
                                <p:cTn id="162" presetID="45" presetClass="entr" presetSubtype="0" fill="hold" nodeType="clickEffect">
                                  <p:stCondLst>
                                    <p:cond delay="0"/>
                                  </p:stCondLst>
                                  <p:childTnLst>
                                    <p:set>
                                      <p:cBhvr>
                                        <p:cTn id="163" dur="1" fill="hold">
                                          <p:stCondLst>
                                            <p:cond delay="0"/>
                                          </p:stCondLst>
                                        </p:cTn>
                                        <p:tgtEl>
                                          <p:spTgt spid="89"/>
                                        </p:tgtEl>
                                        <p:attrNameLst>
                                          <p:attrName>style.visibility</p:attrName>
                                        </p:attrNameLst>
                                      </p:cBhvr>
                                      <p:to>
                                        <p:strVal val="visible"/>
                                      </p:to>
                                    </p:set>
                                    <p:animEffect transition="in" filter="fade">
                                      <p:cBhvr>
                                        <p:cTn id="164" dur="2000"/>
                                        <p:tgtEl>
                                          <p:spTgt spid="89"/>
                                        </p:tgtEl>
                                      </p:cBhvr>
                                    </p:animEffect>
                                    <p:anim calcmode="lin" valueType="num">
                                      <p:cBhvr>
                                        <p:cTn id="165" dur="2000" fill="hold"/>
                                        <p:tgtEl>
                                          <p:spTgt spid="89"/>
                                        </p:tgtEl>
                                        <p:attrNameLst>
                                          <p:attrName>ppt_w</p:attrName>
                                        </p:attrNameLst>
                                      </p:cBhvr>
                                      <p:tavLst>
                                        <p:tav tm="0" fmla="#ppt_w*sin(2.5*pi*$)">
                                          <p:val>
                                            <p:fltVal val="0"/>
                                          </p:val>
                                        </p:tav>
                                        <p:tav tm="100000">
                                          <p:val>
                                            <p:fltVal val="1"/>
                                          </p:val>
                                        </p:tav>
                                      </p:tavLst>
                                    </p:anim>
                                    <p:anim calcmode="lin" valueType="num">
                                      <p:cBhvr>
                                        <p:cTn id="166" dur="2000" fill="hold"/>
                                        <p:tgtEl>
                                          <p:spTgt spid="89"/>
                                        </p:tgtEl>
                                        <p:attrNameLst>
                                          <p:attrName>ppt_h</p:attrName>
                                        </p:attrNameLst>
                                      </p:cBhvr>
                                      <p:tavLst>
                                        <p:tav tm="0">
                                          <p:val>
                                            <p:strVal val="#ppt_h"/>
                                          </p:val>
                                        </p:tav>
                                        <p:tav tm="100000">
                                          <p:val>
                                            <p:strVal val="#ppt_h"/>
                                          </p:val>
                                        </p:tav>
                                      </p:tavLst>
                                    </p:anim>
                                  </p:childTnLst>
                                </p:cTn>
                              </p:par>
                            </p:childTnLst>
                          </p:cTn>
                        </p:par>
                        <p:par>
                          <p:cTn id="167" fill="hold">
                            <p:stCondLst>
                              <p:cond delay="2000"/>
                            </p:stCondLst>
                            <p:childTnLst>
                              <p:par>
                                <p:cTn id="168" presetID="26" presetClass="entr" presetSubtype="0" fill="hold" grpId="0" nodeType="afterEffect">
                                  <p:stCondLst>
                                    <p:cond delay="0"/>
                                  </p:stCondLst>
                                  <p:childTnLst>
                                    <p:set>
                                      <p:cBhvr>
                                        <p:cTn id="169" dur="1" fill="hold">
                                          <p:stCondLst>
                                            <p:cond delay="0"/>
                                          </p:stCondLst>
                                        </p:cTn>
                                        <p:tgtEl>
                                          <p:spTgt spid="99"/>
                                        </p:tgtEl>
                                        <p:attrNameLst>
                                          <p:attrName>style.visibility</p:attrName>
                                        </p:attrNameLst>
                                      </p:cBhvr>
                                      <p:to>
                                        <p:strVal val="visible"/>
                                      </p:to>
                                    </p:set>
                                    <p:animEffect transition="in" filter="wipe(down)">
                                      <p:cBhvr>
                                        <p:cTn id="170" dur="580">
                                          <p:stCondLst>
                                            <p:cond delay="0"/>
                                          </p:stCondLst>
                                        </p:cTn>
                                        <p:tgtEl>
                                          <p:spTgt spid="99"/>
                                        </p:tgtEl>
                                      </p:cBhvr>
                                    </p:animEffect>
                                    <p:anim calcmode="lin" valueType="num">
                                      <p:cBhvr>
                                        <p:cTn id="171" dur="1822" tmFilter="0,0; 0.14,0.36; 0.43,0.73; 0.71,0.91; 1.0,1.0">
                                          <p:stCondLst>
                                            <p:cond delay="0"/>
                                          </p:stCondLst>
                                        </p:cTn>
                                        <p:tgtEl>
                                          <p:spTgt spid="99"/>
                                        </p:tgtEl>
                                        <p:attrNameLst>
                                          <p:attrName>ppt_x</p:attrName>
                                        </p:attrNameLst>
                                      </p:cBhvr>
                                      <p:tavLst>
                                        <p:tav tm="0">
                                          <p:val>
                                            <p:strVal val="#ppt_x-0.25"/>
                                          </p:val>
                                        </p:tav>
                                        <p:tav tm="100000">
                                          <p:val>
                                            <p:strVal val="#ppt_x"/>
                                          </p:val>
                                        </p:tav>
                                      </p:tavLst>
                                    </p:anim>
                                    <p:anim calcmode="lin" valueType="num">
                                      <p:cBhvr>
                                        <p:cTn id="172" dur="664" tmFilter="0.0,0.0; 0.25,0.07; 0.50,0.2; 0.75,0.467; 1.0,1.0">
                                          <p:stCondLst>
                                            <p:cond delay="0"/>
                                          </p:stCondLst>
                                        </p:cTn>
                                        <p:tgtEl>
                                          <p:spTgt spid="99"/>
                                        </p:tgtEl>
                                        <p:attrNameLst>
                                          <p:attrName>ppt_y</p:attrName>
                                        </p:attrNameLst>
                                      </p:cBhvr>
                                      <p:tavLst>
                                        <p:tav tm="0" fmla="#ppt_y-sin(pi*$)/3">
                                          <p:val>
                                            <p:fltVal val="0.5"/>
                                          </p:val>
                                        </p:tav>
                                        <p:tav tm="100000">
                                          <p:val>
                                            <p:fltVal val="1"/>
                                          </p:val>
                                        </p:tav>
                                      </p:tavLst>
                                    </p:anim>
                                    <p:anim calcmode="lin" valueType="num">
                                      <p:cBhvr>
                                        <p:cTn id="173" dur="664" tmFilter="0, 0; 0.125,0.2665; 0.25,0.4; 0.375,0.465; 0.5,0.5;  0.625,0.535; 0.75,0.6; 0.875,0.7335; 1,1">
                                          <p:stCondLst>
                                            <p:cond delay="664"/>
                                          </p:stCondLst>
                                        </p:cTn>
                                        <p:tgtEl>
                                          <p:spTgt spid="99"/>
                                        </p:tgtEl>
                                        <p:attrNameLst>
                                          <p:attrName>ppt_y</p:attrName>
                                        </p:attrNameLst>
                                      </p:cBhvr>
                                      <p:tavLst>
                                        <p:tav tm="0" fmla="#ppt_y-sin(pi*$)/9">
                                          <p:val>
                                            <p:fltVal val="0"/>
                                          </p:val>
                                        </p:tav>
                                        <p:tav tm="100000">
                                          <p:val>
                                            <p:fltVal val="1"/>
                                          </p:val>
                                        </p:tav>
                                      </p:tavLst>
                                    </p:anim>
                                    <p:anim calcmode="lin" valueType="num">
                                      <p:cBhvr>
                                        <p:cTn id="174" dur="332" tmFilter="0, 0; 0.125,0.2665; 0.25,0.4; 0.375,0.465; 0.5,0.5;  0.625,0.535; 0.75,0.6; 0.875,0.7335; 1,1">
                                          <p:stCondLst>
                                            <p:cond delay="1324"/>
                                          </p:stCondLst>
                                        </p:cTn>
                                        <p:tgtEl>
                                          <p:spTgt spid="99"/>
                                        </p:tgtEl>
                                        <p:attrNameLst>
                                          <p:attrName>ppt_y</p:attrName>
                                        </p:attrNameLst>
                                      </p:cBhvr>
                                      <p:tavLst>
                                        <p:tav tm="0" fmla="#ppt_y-sin(pi*$)/27">
                                          <p:val>
                                            <p:fltVal val="0"/>
                                          </p:val>
                                        </p:tav>
                                        <p:tav tm="100000">
                                          <p:val>
                                            <p:fltVal val="1"/>
                                          </p:val>
                                        </p:tav>
                                      </p:tavLst>
                                    </p:anim>
                                    <p:anim calcmode="lin" valueType="num">
                                      <p:cBhvr>
                                        <p:cTn id="175" dur="164" tmFilter="0, 0; 0.125,0.2665; 0.25,0.4; 0.375,0.465; 0.5,0.5;  0.625,0.535; 0.75,0.6; 0.875,0.7335; 1,1">
                                          <p:stCondLst>
                                            <p:cond delay="1656"/>
                                          </p:stCondLst>
                                        </p:cTn>
                                        <p:tgtEl>
                                          <p:spTgt spid="99"/>
                                        </p:tgtEl>
                                        <p:attrNameLst>
                                          <p:attrName>ppt_y</p:attrName>
                                        </p:attrNameLst>
                                      </p:cBhvr>
                                      <p:tavLst>
                                        <p:tav tm="0" fmla="#ppt_y-sin(pi*$)/81">
                                          <p:val>
                                            <p:fltVal val="0"/>
                                          </p:val>
                                        </p:tav>
                                        <p:tav tm="100000">
                                          <p:val>
                                            <p:fltVal val="1"/>
                                          </p:val>
                                        </p:tav>
                                      </p:tavLst>
                                    </p:anim>
                                    <p:animScale>
                                      <p:cBhvr>
                                        <p:cTn id="176" dur="26">
                                          <p:stCondLst>
                                            <p:cond delay="650"/>
                                          </p:stCondLst>
                                        </p:cTn>
                                        <p:tgtEl>
                                          <p:spTgt spid="99"/>
                                        </p:tgtEl>
                                      </p:cBhvr>
                                      <p:to x="100000" y="60000"/>
                                    </p:animScale>
                                    <p:animScale>
                                      <p:cBhvr>
                                        <p:cTn id="177" dur="166" decel="50000">
                                          <p:stCondLst>
                                            <p:cond delay="676"/>
                                          </p:stCondLst>
                                        </p:cTn>
                                        <p:tgtEl>
                                          <p:spTgt spid="99"/>
                                        </p:tgtEl>
                                      </p:cBhvr>
                                      <p:to x="100000" y="100000"/>
                                    </p:animScale>
                                    <p:animScale>
                                      <p:cBhvr>
                                        <p:cTn id="178" dur="26">
                                          <p:stCondLst>
                                            <p:cond delay="1312"/>
                                          </p:stCondLst>
                                        </p:cTn>
                                        <p:tgtEl>
                                          <p:spTgt spid="99"/>
                                        </p:tgtEl>
                                      </p:cBhvr>
                                      <p:to x="100000" y="80000"/>
                                    </p:animScale>
                                    <p:animScale>
                                      <p:cBhvr>
                                        <p:cTn id="179" dur="166" decel="50000">
                                          <p:stCondLst>
                                            <p:cond delay="1338"/>
                                          </p:stCondLst>
                                        </p:cTn>
                                        <p:tgtEl>
                                          <p:spTgt spid="99"/>
                                        </p:tgtEl>
                                      </p:cBhvr>
                                      <p:to x="100000" y="100000"/>
                                    </p:animScale>
                                    <p:animScale>
                                      <p:cBhvr>
                                        <p:cTn id="180" dur="26">
                                          <p:stCondLst>
                                            <p:cond delay="1642"/>
                                          </p:stCondLst>
                                        </p:cTn>
                                        <p:tgtEl>
                                          <p:spTgt spid="99"/>
                                        </p:tgtEl>
                                      </p:cBhvr>
                                      <p:to x="100000" y="90000"/>
                                    </p:animScale>
                                    <p:animScale>
                                      <p:cBhvr>
                                        <p:cTn id="181" dur="166" decel="50000">
                                          <p:stCondLst>
                                            <p:cond delay="1668"/>
                                          </p:stCondLst>
                                        </p:cTn>
                                        <p:tgtEl>
                                          <p:spTgt spid="99"/>
                                        </p:tgtEl>
                                      </p:cBhvr>
                                      <p:to x="100000" y="100000"/>
                                    </p:animScale>
                                    <p:animScale>
                                      <p:cBhvr>
                                        <p:cTn id="182" dur="26">
                                          <p:stCondLst>
                                            <p:cond delay="1808"/>
                                          </p:stCondLst>
                                        </p:cTn>
                                        <p:tgtEl>
                                          <p:spTgt spid="99"/>
                                        </p:tgtEl>
                                      </p:cBhvr>
                                      <p:to x="100000" y="95000"/>
                                    </p:animScale>
                                    <p:animScale>
                                      <p:cBhvr>
                                        <p:cTn id="183" dur="166" decel="50000">
                                          <p:stCondLst>
                                            <p:cond delay="1834"/>
                                          </p:stCondLst>
                                        </p:cTn>
                                        <p:tgtEl>
                                          <p:spTgt spid="99"/>
                                        </p:tgtEl>
                                      </p:cBhvr>
                                      <p:to x="100000" y="100000"/>
                                    </p:animScale>
                                  </p:childTnLst>
                                </p:cTn>
                              </p:par>
                              <p:par>
                                <p:cTn id="184" presetID="26" presetClass="entr" presetSubtype="0" fill="hold" nodeType="withEffect">
                                  <p:stCondLst>
                                    <p:cond delay="0"/>
                                  </p:stCondLst>
                                  <p:childTnLst>
                                    <p:set>
                                      <p:cBhvr>
                                        <p:cTn id="185" dur="1" fill="hold">
                                          <p:stCondLst>
                                            <p:cond delay="0"/>
                                          </p:stCondLst>
                                        </p:cTn>
                                        <p:tgtEl>
                                          <p:spTgt spid="100"/>
                                        </p:tgtEl>
                                        <p:attrNameLst>
                                          <p:attrName>style.visibility</p:attrName>
                                        </p:attrNameLst>
                                      </p:cBhvr>
                                      <p:to>
                                        <p:strVal val="visible"/>
                                      </p:to>
                                    </p:set>
                                    <p:animEffect transition="in" filter="wipe(down)">
                                      <p:cBhvr>
                                        <p:cTn id="186" dur="580">
                                          <p:stCondLst>
                                            <p:cond delay="0"/>
                                          </p:stCondLst>
                                        </p:cTn>
                                        <p:tgtEl>
                                          <p:spTgt spid="100"/>
                                        </p:tgtEl>
                                      </p:cBhvr>
                                    </p:animEffect>
                                    <p:anim calcmode="lin" valueType="num">
                                      <p:cBhvr>
                                        <p:cTn id="187" dur="1822" tmFilter="0,0; 0.14,0.36; 0.43,0.73; 0.71,0.91; 1.0,1.0">
                                          <p:stCondLst>
                                            <p:cond delay="0"/>
                                          </p:stCondLst>
                                        </p:cTn>
                                        <p:tgtEl>
                                          <p:spTgt spid="100"/>
                                        </p:tgtEl>
                                        <p:attrNameLst>
                                          <p:attrName>ppt_x</p:attrName>
                                        </p:attrNameLst>
                                      </p:cBhvr>
                                      <p:tavLst>
                                        <p:tav tm="0">
                                          <p:val>
                                            <p:strVal val="#ppt_x-0.25"/>
                                          </p:val>
                                        </p:tav>
                                        <p:tav tm="100000">
                                          <p:val>
                                            <p:strVal val="#ppt_x"/>
                                          </p:val>
                                        </p:tav>
                                      </p:tavLst>
                                    </p:anim>
                                    <p:anim calcmode="lin" valueType="num">
                                      <p:cBhvr>
                                        <p:cTn id="188" dur="664" tmFilter="0.0,0.0; 0.25,0.07; 0.50,0.2; 0.75,0.467; 1.0,1.0">
                                          <p:stCondLst>
                                            <p:cond delay="0"/>
                                          </p:stCondLst>
                                        </p:cTn>
                                        <p:tgtEl>
                                          <p:spTgt spid="100"/>
                                        </p:tgtEl>
                                        <p:attrNameLst>
                                          <p:attrName>ppt_y</p:attrName>
                                        </p:attrNameLst>
                                      </p:cBhvr>
                                      <p:tavLst>
                                        <p:tav tm="0" fmla="#ppt_y-sin(pi*$)/3">
                                          <p:val>
                                            <p:fltVal val="0.5"/>
                                          </p:val>
                                        </p:tav>
                                        <p:tav tm="100000">
                                          <p:val>
                                            <p:fltVal val="1"/>
                                          </p:val>
                                        </p:tav>
                                      </p:tavLst>
                                    </p:anim>
                                    <p:anim calcmode="lin" valueType="num">
                                      <p:cBhvr>
                                        <p:cTn id="189" dur="664" tmFilter="0, 0; 0.125,0.2665; 0.25,0.4; 0.375,0.465; 0.5,0.5;  0.625,0.535; 0.75,0.6; 0.875,0.7335; 1,1">
                                          <p:stCondLst>
                                            <p:cond delay="664"/>
                                          </p:stCondLst>
                                        </p:cTn>
                                        <p:tgtEl>
                                          <p:spTgt spid="100"/>
                                        </p:tgtEl>
                                        <p:attrNameLst>
                                          <p:attrName>ppt_y</p:attrName>
                                        </p:attrNameLst>
                                      </p:cBhvr>
                                      <p:tavLst>
                                        <p:tav tm="0" fmla="#ppt_y-sin(pi*$)/9">
                                          <p:val>
                                            <p:fltVal val="0"/>
                                          </p:val>
                                        </p:tav>
                                        <p:tav tm="100000">
                                          <p:val>
                                            <p:fltVal val="1"/>
                                          </p:val>
                                        </p:tav>
                                      </p:tavLst>
                                    </p:anim>
                                    <p:anim calcmode="lin" valueType="num">
                                      <p:cBhvr>
                                        <p:cTn id="190" dur="332" tmFilter="0, 0; 0.125,0.2665; 0.25,0.4; 0.375,0.465; 0.5,0.5;  0.625,0.535; 0.75,0.6; 0.875,0.7335; 1,1">
                                          <p:stCondLst>
                                            <p:cond delay="1324"/>
                                          </p:stCondLst>
                                        </p:cTn>
                                        <p:tgtEl>
                                          <p:spTgt spid="100"/>
                                        </p:tgtEl>
                                        <p:attrNameLst>
                                          <p:attrName>ppt_y</p:attrName>
                                        </p:attrNameLst>
                                      </p:cBhvr>
                                      <p:tavLst>
                                        <p:tav tm="0" fmla="#ppt_y-sin(pi*$)/27">
                                          <p:val>
                                            <p:fltVal val="0"/>
                                          </p:val>
                                        </p:tav>
                                        <p:tav tm="100000">
                                          <p:val>
                                            <p:fltVal val="1"/>
                                          </p:val>
                                        </p:tav>
                                      </p:tavLst>
                                    </p:anim>
                                    <p:anim calcmode="lin" valueType="num">
                                      <p:cBhvr>
                                        <p:cTn id="191" dur="164" tmFilter="0, 0; 0.125,0.2665; 0.25,0.4; 0.375,0.465; 0.5,0.5;  0.625,0.535; 0.75,0.6; 0.875,0.7335; 1,1">
                                          <p:stCondLst>
                                            <p:cond delay="1656"/>
                                          </p:stCondLst>
                                        </p:cTn>
                                        <p:tgtEl>
                                          <p:spTgt spid="100"/>
                                        </p:tgtEl>
                                        <p:attrNameLst>
                                          <p:attrName>ppt_y</p:attrName>
                                        </p:attrNameLst>
                                      </p:cBhvr>
                                      <p:tavLst>
                                        <p:tav tm="0" fmla="#ppt_y-sin(pi*$)/81">
                                          <p:val>
                                            <p:fltVal val="0"/>
                                          </p:val>
                                        </p:tav>
                                        <p:tav tm="100000">
                                          <p:val>
                                            <p:fltVal val="1"/>
                                          </p:val>
                                        </p:tav>
                                      </p:tavLst>
                                    </p:anim>
                                    <p:animScale>
                                      <p:cBhvr>
                                        <p:cTn id="192" dur="26">
                                          <p:stCondLst>
                                            <p:cond delay="650"/>
                                          </p:stCondLst>
                                        </p:cTn>
                                        <p:tgtEl>
                                          <p:spTgt spid="100"/>
                                        </p:tgtEl>
                                      </p:cBhvr>
                                      <p:to x="100000" y="60000"/>
                                    </p:animScale>
                                    <p:animScale>
                                      <p:cBhvr>
                                        <p:cTn id="193" dur="166" decel="50000">
                                          <p:stCondLst>
                                            <p:cond delay="676"/>
                                          </p:stCondLst>
                                        </p:cTn>
                                        <p:tgtEl>
                                          <p:spTgt spid="100"/>
                                        </p:tgtEl>
                                      </p:cBhvr>
                                      <p:to x="100000" y="100000"/>
                                    </p:animScale>
                                    <p:animScale>
                                      <p:cBhvr>
                                        <p:cTn id="194" dur="26">
                                          <p:stCondLst>
                                            <p:cond delay="1312"/>
                                          </p:stCondLst>
                                        </p:cTn>
                                        <p:tgtEl>
                                          <p:spTgt spid="100"/>
                                        </p:tgtEl>
                                      </p:cBhvr>
                                      <p:to x="100000" y="80000"/>
                                    </p:animScale>
                                    <p:animScale>
                                      <p:cBhvr>
                                        <p:cTn id="195" dur="166" decel="50000">
                                          <p:stCondLst>
                                            <p:cond delay="1338"/>
                                          </p:stCondLst>
                                        </p:cTn>
                                        <p:tgtEl>
                                          <p:spTgt spid="100"/>
                                        </p:tgtEl>
                                      </p:cBhvr>
                                      <p:to x="100000" y="100000"/>
                                    </p:animScale>
                                    <p:animScale>
                                      <p:cBhvr>
                                        <p:cTn id="196" dur="26">
                                          <p:stCondLst>
                                            <p:cond delay="1642"/>
                                          </p:stCondLst>
                                        </p:cTn>
                                        <p:tgtEl>
                                          <p:spTgt spid="100"/>
                                        </p:tgtEl>
                                      </p:cBhvr>
                                      <p:to x="100000" y="90000"/>
                                    </p:animScale>
                                    <p:animScale>
                                      <p:cBhvr>
                                        <p:cTn id="197" dur="166" decel="50000">
                                          <p:stCondLst>
                                            <p:cond delay="1668"/>
                                          </p:stCondLst>
                                        </p:cTn>
                                        <p:tgtEl>
                                          <p:spTgt spid="100"/>
                                        </p:tgtEl>
                                      </p:cBhvr>
                                      <p:to x="100000" y="100000"/>
                                    </p:animScale>
                                    <p:animScale>
                                      <p:cBhvr>
                                        <p:cTn id="198" dur="26">
                                          <p:stCondLst>
                                            <p:cond delay="1808"/>
                                          </p:stCondLst>
                                        </p:cTn>
                                        <p:tgtEl>
                                          <p:spTgt spid="100"/>
                                        </p:tgtEl>
                                      </p:cBhvr>
                                      <p:to x="100000" y="95000"/>
                                    </p:animScale>
                                    <p:animScale>
                                      <p:cBhvr>
                                        <p:cTn id="199" dur="166" decel="50000">
                                          <p:stCondLst>
                                            <p:cond delay="1834"/>
                                          </p:stCondLst>
                                        </p:cTn>
                                        <p:tgtEl>
                                          <p:spTgt spid="100"/>
                                        </p:tgtEl>
                                      </p:cBhvr>
                                      <p:to x="100000" y="100000"/>
                                    </p:animScale>
                                  </p:childTnLst>
                                </p:cTn>
                              </p:par>
                            </p:childTnLst>
                          </p:cTn>
                        </p:par>
                      </p:childTnLst>
                    </p:cTn>
                  </p:par>
                  <p:par>
                    <p:cTn id="200" fill="hold">
                      <p:stCondLst>
                        <p:cond delay="indefinite"/>
                      </p:stCondLst>
                      <p:childTnLst>
                        <p:par>
                          <p:cTn id="201" fill="hold">
                            <p:stCondLst>
                              <p:cond delay="0"/>
                            </p:stCondLst>
                            <p:childTnLst>
                              <p:par>
                                <p:cTn id="202" presetID="26" presetClass="entr" presetSubtype="0" fill="hold" grpId="0" nodeType="clickEffect">
                                  <p:stCondLst>
                                    <p:cond delay="0"/>
                                  </p:stCondLst>
                                  <p:childTnLst>
                                    <p:set>
                                      <p:cBhvr>
                                        <p:cTn id="203" dur="1" fill="hold">
                                          <p:stCondLst>
                                            <p:cond delay="0"/>
                                          </p:stCondLst>
                                        </p:cTn>
                                        <p:tgtEl>
                                          <p:spTgt spid="107"/>
                                        </p:tgtEl>
                                        <p:attrNameLst>
                                          <p:attrName>style.visibility</p:attrName>
                                        </p:attrNameLst>
                                      </p:cBhvr>
                                      <p:to>
                                        <p:strVal val="visible"/>
                                      </p:to>
                                    </p:set>
                                    <p:animEffect transition="in" filter="wipe(down)">
                                      <p:cBhvr>
                                        <p:cTn id="204" dur="580">
                                          <p:stCondLst>
                                            <p:cond delay="0"/>
                                          </p:stCondLst>
                                        </p:cTn>
                                        <p:tgtEl>
                                          <p:spTgt spid="107"/>
                                        </p:tgtEl>
                                      </p:cBhvr>
                                    </p:animEffect>
                                    <p:anim calcmode="lin" valueType="num">
                                      <p:cBhvr>
                                        <p:cTn id="205" dur="1822" tmFilter="0,0; 0.14,0.36; 0.43,0.73; 0.71,0.91; 1.0,1.0">
                                          <p:stCondLst>
                                            <p:cond delay="0"/>
                                          </p:stCondLst>
                                        </p:cTn>
                                        <p:tgtEl>
                                          <p:spTgt spid="107"/>
                                        </p:tgtEl>
                                        <p:attrNameLst>
                                          <p:attrName>ppt_x</p:attrName>
                                        </p:attrNameLst>
                                      </p:cBhvr>
                                      <p:tavLst>
                                        <p:tav tm="0">
                                          <p:val>
                                            <p:strVal val="#ppt_x-0.25"/>
                                          </p:val>
                                        </p:tav>
                                        <p:tav tm="100000">
                                          <p:val>
                                            <p:strVal val="#ppt_x"/>
                                          </p:val>
                                        </p:tav>
                                      </p:tavLst>
                                    </p:anim>
                                    <p:anim calcmode="lin" valueType="num">
                                      <p:cBhvr>
                                        <p:cTn id="206" dur="664" tmFilter="0.0,0.0; 0.25,0.07; 0.50,0.2; 0.75,0.467; 1.0,1.0">
                                          <p:stCondLst>
                                            <p:cond delay="0"/>
                                          </p:stCondLst>
                                        </p:cTn>
                                        <p:tgtEl>
                                          <p:spTgt spid="107"/>
                                        </p:tgtEl>
                                        <p:attrNameLst>
                                          <p:attrName>ppt_y</p:attrName>
                                        </p:attrNameLst>
                                      </p:cBhvr>
                                      <p:tavLst>
                                        <p:tav tm="0" fmla="#ppt_y-sin(pi*$)/3">
                                          <p:val>
                                            <p:fltVal val="0.5"/>
                                          </p:val>
                                        </p:tav>
                                        <p:tav tm="100000">
                                          <p:val>
                                            <p:fltVal val="1"/>
                                          </p:val>
                                        </p:tav>
                                      </p:tavLst>
                                    </p:anim>
                                    <p:anim calcmode="lin" valueType="num">
                                      <p:cBhvr>
                                        <p:cTn id="207" dur="664" tmFilter="0, 0; 0.125,0.2665; 0.25,0.4; 0.375,0.465; 0.5,0.5;  0.625,0.535; 0.75,0.6; 0.875,0.7335; 1,1">
                                          <p:stCondLst>
                                            <p:cond delay="664"/>
                                          </p:stCondLst>
                                        </p:cTn>
                                        <p:tgtEl>
                                          <p:spTgt spid="107"/>
                                        </p:tgtEl>
                                        <p:attrNameLst>
                                          <p:attrName>ppt_y</p:attrName>
                                        </p:attrNameLst>
                                      </p:cBhvr>
                                      <p:tavLst>
                                        <p:tav tm="0" fmla="#ppt_y-sin(pi*$)/9">
                                          <p:val>
                                            <p:fltVal val="0"/>
                                          </p:val>
                                        </p:tav>
                                        <p:tav tm="100000">
                                          <p:val>
                                            <p:fltVal val="1"/>
                                          </p:val>
                                        </p:tav>
                                      </p:tavLst>
                                    </p:anim>
                                    <p:anim calcmode="lin" valueType="num">
                                      <p:cBhvr>
                                        <p:cTn id="208" dur="332" tmFilter="0, 0; 0.125,0.2665; 0.25,0.4; 0.375,0.465; 0.5,0.5;  0.625,0.535; 0.75,0.6; 0.875,0.7335; 1,1">
                                          <p:stCondLst>
                                            <p:cond delay="1324"/>
                                          </p:stCondLst>
                                        </p:cTn>
                                        <p:tgtEl>
                                          <p:spTgt spid="107"/>
                                        </p:tgtEl>
                                        <p:attrNameLst>
                                          <p:attrName>ppt_y</p:attrName>
                                        </p:attrNameLst>
                                      </p:cBhvr>
                                      <p:tavLst>
                                        <p:tav tm="0" fmla="#ppt_y-sin(pi*$)/27">
                                          <p:val>
                                            <p:fltVal val="0"/>
                                          </p:val>
                                        </p:tav>
                                        <p:tav tm="100000">
                                          <p:val>
                                            <p:fltVal val="1"/>
                                          </p:val>
                                        </p:tav>
                                      </p:tavLst>
                                    </p:anim>
                                    <p:anim calcmode="lin" valueType="num">
                                      <p:cBhvr>
                                        <p:cTn id="209" dur="164" tmFilter="0, 0; 0.125,0.2665; 0.25,0.4; 0.375,0.465; 0.5,0.5;  0.625,0.535; 0.75,0.6; 0.875,0.7335; 1,1">
                                          <p:stCondLst>
                                            <p:cond delay="1656"/>
                                          </p:stCondLst>
                                        </p:cTn>
                                        <p:tgtEl>
                                          <p:spTgt spid="107"/>
                                        </p:tgtEl>
                                        <p:attrNameLst>
                                          <p:attrName>ppt_y</p:attrName>
                                        </p:attrNameLst>
                                      </p:cBhvr>
                                      <p:tavLst>
                                        <p:tav tm="0" fmla="#ppt_y-sin(pi*$)/81">
                                          <p:val>
                                            <p:fltVal val="0"/>
                                          </p:val>
                                        </p:tav>
                                        <p:tav tm="100000">
                                          <p:val>
                                            <p:fltVal val="1"/>
                                          </p:val>
                                        </p:tav>
                                      </p:tavLst>
                                    </p:anim>
                                    <p:animScale>
                                      <p:cBhvr>
                                        <p:cTn id="210" dur="26">
                                          <p:stCondLst>
                                            <p:cond delay="650"/>
                                          </p:stCondLst>
                                        </p:cTn>
                                        <p:tgtEl>
                                          <p:spTgt spid="107"/>
                                        </p:tgtEl>
                                      </p:cBhvr>
                                      <p:to x="100000" y="60000"/>
                                    </p:animScale>
                                    <p:animScale>
                                      <p:cBhvr>
                                        <p:cTn id="211" dur="166" decel="50000">
                                          <p:stCondLst>
                                            <p:cond delay="676"/>
                                          </p:stCondLst>
                                        </p:cTn>
                                        <p:tgtEl>
                                          <p:spTgt spid="107"/>
                                        </p:tgtEl>
                                      </p:cBhvr>
                                      <p:to x="100000" y="100000"/>
                                    </p:animScale>
                                    <p:animScale>
                                      <p:cBhvr>
                                        <p:cTn id="212" dur="26">
                                          <p:stCondLst>
                                            <p:cond delay="1312"/>
                                          </p:stCondLst>
                                        </p:cTn>
                                        <p:tgtEl>
                                          <p:spTgt spid="107"/>
                                        </p:tgtEl>
                                      </p:cBhvr>
                                      <p:to x="100000" y="80000"/>
                                    </p:animScale>
                                    <p:animScale>
                                      <p:cBhvr>
                                        <p:cTn id="213" dur="166" decel="50000">
                                          <p:stCondLst>
                                            <p:cond delay="1338"/>
                                          </p:stCondLst>
                                        </p:cTn>
                                        <p:tgtEl>
                                          <p:spTgt spid="107"/>
                                        </p:tgtEl>
                                      </p:cBhvr>
                                      <p:to x="100000" y="100000"/>
                                    </p:animScale>
                                    <p:animScale>
                                      <p:cBhvr>
                                        <p:cTn id="214" dur="26">
                                          <p:stCondLst>
                                            <p:cond delay="1642"/>
                                          </p:stCondLst>
                                        </p:cTn>
                                        <p:tgtEl>
                                          <p:spTgt spid="107"/>
                                        </p:tgtEl>
                                      </p:cBhvr>
                                      <p:to x="100000" y="90000"/>
                                    </p:animScale>
                                    <p:animScale>
                                      <p:cBhvr>
                                        <p:cTn id="215" dur="166" decel="50000">
                                          <p:stCondLst>
                                            <p:cond delay="1668"/>
                                          </p:stCondLst>
                                        </p:cTn>
                                        <p:tgtEl>
                                          <p:spTgt spid="107"/>
                                        </p:tgtEl>
                                      </p:cBhvr>
                                      <p:to x="100000" y="100000"/>
                                    </p:animScale>
                                    <p:animScale>
                                      <p:cBhvr>
                                        <p:cTn id="216" dur="26">
                                          <p:stCondLst>
                                            <p:cond delay="1808"/>
                                          </p:stCondLst>
                                        </p:cTn>
                                        <p:tgtEl>
                                          <p:spTgt spid="107"/>
                                        </p:tgtEl>
                                      </p:cBhvr>
                                      <p:to x="100000" y="95000"/>
                                    </p:animScale>
                                    <p:animScale>
                                      <p:cBhvr>
                                        <p:cTn id="217" dur="166" decel="50000">
                                          <p:stCondLst>
                                            <p:cond delay="1834"/>
                                          </p:stCondLst>
                                        </p:cTn>
                                        <p:tgtEl>
                                          <p:spTgt spid="107"/>
                                        </p:tgtEl>
                                      </p:cBhvr>
                                      <p:to x="100000" y="100000"/>
                                    </p:animScale>
                                  </p:childTnLst>
                                </p:cTn>
                              </p:par>
                              <p:par>
                                <p:cTn id="218" presetID="26" presetClass="entr" presetSubtype="0" fill="hold" nodeType="withEffect">
                                  <p:stCondLst>
                                    <p:cond delay="0"/>
                                  </p:stCondLst>
                                  <p:childTnLst>
                                    <p:set>
                                      <p:cBhvr>
                                        <p:cTn id="219" dur="1" fill="hold">
                                          <p:stCondLst>
                                            <p:cond delay="0"/>
                                          </p:stCondLst>
                                        </p:cTn>
                                        <p:tgtEl>
                                          <p:spTgt spid="108"/>
                                        </p:tgtEl>
                                        <p:attrNameLst>
                                          <p:attrName>style.visibility</p:attrName>
                                        </p:attrNameLst>
                                      </p:cBhvr>
                                      <p:to>
                                        <p:strVal val="visible"/>
                                      </p:to>
                                    </p:set>
                                    <p:animEffect transition="in" filter="wipe(down)">
                                      <p:cBhvr>
                                        <p:cTn id="220" dur="580">
                                          <p:stCondLst>
                                            <p:cond delay="0"/>
                                          </p:stCondLst>
                                        </p:cTn>
                                        <p:tgtEl>
                                          <p:spTgt spid="108"/>
                                        </p:tgtEl>
                                      </p:cBhvr>
                                    </p:animEffect>
                                    <p:anim calcmode="lin" valueType="num">
                                      <p:cBhvr>
                                        <p:cTn id="221" dur="1822" tmFilter="0,0; 0.14,0.36; 0.43,0.73; 0.71,0.91; 1.0,1.0">
                                          <p:stCondLst>
                                            <p:cond delay="0"/>
                                          </p:stCondLst>
                                        </p:cTn>
                                        <p:tgtEl>
                                          <p:spTgt spid="108"/>
                                        </p:tgtEl>
                                        <p:attrNameLst>
                                          <p:attrName>ppt_x</p:attrName>
                                        </p:attrNameLst>
                                      </p:cBhvr>
                                      <p:tavLst>
                                        <p:tav tm="0">
                                          <p:val>
                                            <p:strVal val="#ppt_x-0.25"/>
                                          </p:val>
                                        </p:tav>
                                        <p:tav tm="100000">
                                          <p:val>
                                            <p:strVal val="#ppt_x"/>
                                          </p:val>
                                        </p:tav>
                                      </p:tavLst>
                                    </p:anim>
                                    <p:anim calcmode="lin" valueType="num">
                                      <p:cBhvr>
                                        <p:cTn id="222" dur="664" tmFilter="0.0,0.0; 0.25,0.07; 0.50,0.2; 0.75,0.467; 1.0,1.0">
                                          <p:stCondLst>
                                            <p:cond delay="0"/>
                                          </p:stCondLst>
                                        </p:cTn>
                                        <p:tgtEl>
                                          <p:spTgt spid="108"/>
                                        </p:tgtEl>
                                        <p:attrNameLst>
                                          <p:attrName>ppt_y</p:attrName>
                                        </p:attrNameLst>
                                      </p:cBhvr>
                                      <p:tavLst>
                                        <p:tav tm="0" fmla="#ppt_y-sin(pi*$)/3">
                                          <p:val>
                                            <p:fltVal val="0.5"/>
                                          </p:val>
                                        </p:tav>
                                        <p:tav tm="100000">
                                          <p:val>
                                            <p:fltVal val="1"/>
                                          </p:val>
                                        </p:tav>
                                      </p:tavLst>
                                    </p:anim>
                                    <p:anim calcmode="lin" valueType="num">
                                      <p:cBhvr>
                                        <p:cTn id="223" dur="664" tmFilter="0, 0; 0.125,0.2665; 0.25,0.4; 0.375,0.465; 0.5,0.5;  0.625,0.535; 0.75,0.6; 0.875,0.7335; 1,1">
                                          <p:stCondLst>
                                            <p:cond delay="664"/>
                                          </p:stCondLst>
                                        </p:cTn>
                                        <p:tgtEl>
                                          <p:spTgt spid="108"/>
                                        </p:tgtEl>
                                        <p:attrNameLst>
                                          <p:attrName>ppt_y</p:attrName>
                                        </p:attrNameLst>
                                      </p:cBhvr>
                                      <p:tavLst>
                                        <p:tav tm="0" fmla="#ppt_y-sin(pi*$)/9">
                                          <p:val>
                                            <p:fltVal val="0"/>
                                          </p:val>
                                        </p:tav>
                                        <p:tav tm="100000">
                                          <p:val>
                                            <p:fltVal val="1"/>
                                          </p:val>
                                        </p:tav>
                                      </p:tavLst>
                                    </p:anim>
                                    <p:anim calcmode="lin" valueType="num">
                                      <p:cBhvr>
                                        <p:cTn id="224" dur="332" tmFilter="0, 0; 0.125,0.2665; 0.25,0.4; 0.375,0.465; 0.5,0.5;  0.625,0.535; 0.75,0.6; 0.875,0.7335; 1,1">
                                          <p:stCondLst>
                                            <p:cond delay="1324"/>
                                          </p:stCondLst>
                                        </p:cTn>
                                        <p:tgtEl>
                                          <p:spTgt spid="108"/>
                                        </p:tgtEl>
                                        <p:attrNameLst>
                                          <p:attrName>ppt_y</p:attrName>
                                        </p:attrNameLst>
                                      </p:cBhvr>
                                      <p:tavLst>
                                        <p:tav tm="0" fmla="#ppt_y-sin(pi*$)/27">
                                          <p:val>
                                            <p:fltVal val="0"/>
                                          </p:val>
                                        </p:tav>
                                        <p:tav tm="100000">
                                          <p:val>
                                            <p:fltVal val="1"/>
                                          </p:val>
                                        </p:tav>
                                      </p:tavLst>
                                    </p:anim>
                                    <p:anim calcmode="lin" valueType="num">
                                      <p:cBhvr>
                                        <p:cTn id="225" dur="164" tmFilter="0, 0; 0.125,0.2665; 0.25,0.4; 0.375,0.465; 0.5,0.5;  0.625,0.535; 0.75,0.6; 0.875,0.7335; 1,1">
                                          <p:stCondLst>
                                            <p:cond delay="1656"/>
                                          </p:stCondLst>
                                        </p:cTn>
                                        <p:tgtEl>
                                          <p:spTgt spid="108"/>
                                        </p:tgtEl>
                                        <p:attrNameLst>
                                          <p:attrName>ppt_y</p:attrName>
                                        </p:attrNameLst>
                                      </p:cBhvr>
                                      <p:tavLst>
                                        <p:tav tm="0" fmla="#ppt_y-sin(pi*$)/81">
                                          <p:val>
                                            <p:fltVal val="0"/>
                                          </p:val>
                                        </p:tav>
                                        <p:tav tm="100000">
                                          <p:val>
                                            <p:fltVal val="1"/>
                                          </p:val>
                                        </p:tav>
                                      </p:tavLst>
                                    </p:anim>
                                    <p:animScale>
                                      <p:cBhvr>
                                        <p:cTn id="226" dur="26">
                                          <p:stCondLst>
                                            <p:cond delay="650"/>
                                          </p:stCondLst>
                                        </p:cTn>
                                        <p:tgtEl>
                                          <p:spTgt spid="108"/>
                                        </p:tgtEl>
                                      </p:cBhvr>
                                      <p:to x="100000" y="60000"/>
                                    </p:animScale>
                                    <p:animScale>
                                      <p:cBhvr>
                                        <p:cTn id="227" dur="166" decel="50000">
                                          <p:stCondLst>
                                            <p:cond delay="676"/>
                                          </p:stCondLst>
                                        </p:cTn>
                                        <p:tgtEl>
                                          <p:spTgt spid="108"/>
                                        </p:tgtEl>
                                      </p:cBhvr>
                                      <p:to x="100000" y="100000"/>
                                    </p:animScale>
                                    <p:animScale>
                                      <p:cBhvr>
                                        <p:cTn id="228" dur="26">
                                          <p:stCondLst>
                                            <p:cond delay="1312"/>
                                          </p:stCondLst>
                                        </p:cTn>
                                        <p:tgtEl>
                                          <p:spTgt spid="108"/>
                                        </p:tgtEl>
                                      </p:cBhvr>
                                      <p:to x="100000" y="80000"/>
                                    </p:animScale>
                                    <p:animScale>
                                      <p:cBhvr>
                                        <p:cTn id="229" dur="166" decel="50000">
                                          <p:stCondLst>
                                            <p:cond delay="1338"/>
                                          </p:stCondLst>
                                        </p:cTn>
                                        <p:tgtEl>
                                          <p:spTgt spid="108"/>
                                        </p:tgtEl>
                                      </p:cBhvr>
                                      <p:to x="100000" y="100000"/>
                                    </p:animScale>
                                    <p:animScale>
                                      <p:cBhvr>
                                        <p:cTn id="230" dur="26">
                                          <p:stCondLst>
                                            <p:cond delay="1642"/>
                                          </p:stCondLst>
                                        </p:cTn>
                                        <p:tgtEl>
                                          <p:spTgt spid="108"/>
                                        </p:tgtEl>
                                      </p:cBhvr>
                                      <p:to x="100000" y="90000"/>
                                    </p:animScale>
                                    <p:animScale>
                                      <p:cBhvr>
                                        <p:cTn id="231" dur="166" decel="50000">
                                          <p:stCondLst>
                                            <p:cond delay="1668"/>
                                          </p:stCondLst>
                                        </p:cTn>
                                        <p:tgtEl>
                                          <p:spTgt spid="108"/>
                                        </p:tgtEl>
                                      </p:cBhvr>
                                      <p:to x="100000" y="100000"/>
                                    </p:animScale>
                                    <p:animScale>
                                      <p:cBhvr>
                                        <p:cTn id="232" dur="26">
                                          <p:stCondLst>
                                            <p:cond delay="1808"/>
                                          </p:stCondLst>
                                        </p:cTn>
                                        <p:tgtEl>
                                          <p:spTgt spid="108"/>
                                        </p:tgtEl>
                                      </p:cBhvr>
                                      <p:to x="100000" y="95000"/>
                                    </p:animScale>
                                    <p:animScale>
                                      <p:cBhvr>
                                        <p:cTn id="233" dur="166" decel="50000">
                                          <p:stCondLst>
                                            <p:cond delay="1834"/>
                                          </p:stCondLst>
                                        </p:cTn>
                                        <p:tgtEl>
                                          <p:spTgt spid="108"/>
                                        </p:tgtEl>
                                      </p:cBhvr>
                                      <p:to x="100000" y="100000"/>
                                    </p:animScale>
                                  </p:childTnLst>
                                </p:cTn>
                              </p:par>
                              <p:par>
                                <p:cTn id="234" presetID="26" presetClass="entr" presetSubtype="0" fill="hold" grpId="0" nodeType="withEffect">
                                  <p:stCondLst>
                                    <p:cond delay="0"/>
                                  </p:stCondLst>
                                  <p:childTnLst>
                                    <p:set>
                                      <p:cBhvr>
                                        <p:cTn id="235" dur="1" fill="hold">
                                          <p:stCondLst>
                                            <p:cond delay="0"/>
                                          </p:stCondLst>
                                        </p:cTn>
                                        <p:tgtEl>
                                          <p:spTgt spid="106"/>
                                        </p:tgtEl>
                                        <p:attrNameLst>
                                          <p:attrName>style.visibility</p:attrName>
                                        </p:attrNameLst>
                                      </p:cBhvr>
                                      <p:to>
                                        <p:strVal val="visible"/>
                                      </p:to>
                                    </p:set>
                                    <p:animEffect transition="in" filter="wipe(down)">
                                      <p:cBhvr>
                                        <p:cTn id="236" dur="580">
                                          <p:stCondLst>
                                            <p:cond delay="0"/>
                                          </p:stCondLst>
                                        </p:cTn>
                                        <p:tgtEl>
                                          <p:spTgt spid="106"/>
                                        </p:tgtEl>
                                      </p:cBhvr>
                                    </p:animEffect>
                                    <p:anim calcmode="lin" valueType="num">
                                      <p:cBhvr>
                                        <p:cTn id="237" dur="1822" tmFilter="0,0; 0.14,0.36; 0.43,0.73; 0.71,0.91; 1.0,1.0">
                                          <p:stCondLst>
                                            <p:cond delay="0"/>
                                          </p:stCondLst>
                                        </p:cTn>
                                        <p:tgtEl>
                                          <p:spTgt spid="106"/>
                                        </p:tgtEl>
                                        <p:attrNameLst>
                                          <p:attrName>ppt_x</p:attrName>
                                        </p:attrNameLst>
                                      </p:cBhvr>
                                      <p:tavLst>
                                        <p:tav tm="0">
                                          <p:val>
                                            <p:strVal val="#ppt_x-0.25"/>
                                          </p:val>
                                        </p:tav>
                                        <p:tav tm="100000">
                                          <p:val>
                                            <p:strVal val="#ppt_x"/>
                                          </p:val>
                                        </p:tav>
                                      </p:tavLst>
                                    </p:anim>
                                    <p:anim calcmode="lin" valueType="num">
                                      <p:cBhvr>
                                        <p:cTn id="238" dur="664" tmFilter="0.0,0.0; 0.25,0.07; 0.50,0.2; 0.75,0.467; 1.0,1.0">
                                          <p:stCondLst>
                                            <p:cond delay="0"/>
                                          </p:stCondLst>
                                        </p:cTn>
                                        <p:tgtEl>
                                          <p:spTgt spid="106"/>
                                        </p:tgtEl>
                                        <p:attrNameLst>
                                          <p:attrName>ppt_y</p:attrName>
                                        </p:attrNameLst>
                                      </p:cBhvr>
                                      <p:tavLst>
                                        <p:tav tm="0" fmla="#ppt_y-sin(pi*$)/3">
                                          <p:val>
                                            <p:fltVal val="0.5"/>
                                          </p:val>
                                        </p:tav>
                                        <p:tav tm="100000">
                                          <p:val>
                                            <p:fltVal val="1"/>
                                          </p:val>
                                        </p:tav>
                                      </p:tavLst>
                                    </p:anim>
                                    <p:anim calcmode="lin" valueType="num">
                                      <p:cBhvr>
                                        <p:cTn id="239" dur="664" tmFilter="0, 0; 0.125,0.2665; 0.25,0.4; 0.375,0.465; 0.5,0.5;  0.625,0.535; 0.75,0.6; 0.875,0.7335; 1,1">
                                          <p:stCondLst>
                                            <p:cond delay="664"/>
                                          </p:stCondLst>
                                        </p:cTn>
                                        <p:tgtEl>
                                          <p:spTgt spid="106"/>
                                        </p:tgtEl>
                                        <p:attrNameLst>
                                          <p:attrName>ppt_y</p:attrName>
                                        </p:attrNameLst>
                                      </p:cBhvr>
                                      <p:tavLst>
                                        <p:tav tm="0" fmla="#ppt_y-sin(pi*$)/9">
                                          <p:val>
                                            <p:fltVal val="0"/>
                                          </p:val>
                                        </p:tav>
                                        <p:tav tm="100000">
                                          <p:val>
                                            <p:fltVal val="1"/>
                                          </p:val>
                                        </p:tav>
                                      </p:tavLst>
                                    </p:anim>
                                    <p:anim calcmode="lin" valueType="num">
                                      <p:cBhvr>
                                        <p:cTn id="240" dur="332" tmFilter="0, 0; 0.125,0.2665; 0.25,0.4; 0.375,0.465; 0.5,0.5;  0.625,0.535; 0.75,0.6; 0.875,0.7335; 1,1">
                                          <p:stCondLst>
                                            <p:cond delay="1324"/>
                                          </p:stCondLst>
                                        </p:cTn>
                                        <p:tgtEl>
                                          <p:spTgt spid="106"/>
                                        </p:tgtEl>
                                        <p:attrNameLst>
                                          <p:attrName>ppt_y</p:attrName>
                                        </p:attrNameLst>
                                      </p:cBhvr>
                                      <p:tavLst>
                                        <p:tav tm="0" fmla="#ppt_y-sin(pi*$)/27">
                                          <p:val>
                                            <p:fltVal val="0"/>
                                          </p:val>
                                        </p:tav>
                                        <p:tav tm="100000">
                                          <p:val>
                                            <p:fltVal val="1"/>
                                          </p:val>
                                        </p:tav>
                                      </p:tavLst>
                                    </p:anim>
                                    <p:anim calcmode="lin" valueType="num">
                                      <p:cBhvr>
                                        <p:cTn id="241" dur="164" tmFilter="0, 0; 0.125,0.2665; 0.25,0.4; 0.375,0.465; 0.5,0.5;  0.625,0.535; 0.75,0.6; 0.875,0.7335; 1,1">
                                          <p:stCondLst>
                                            <p:cond delay="1656"/>
                                          </p:stCondLst>
                                        </p:cTn>
                                        <p:tgtEl>
                                          <p:spTgt spid="106"/>
                                        </p:tgtEl>
                                        <p:attrNameLst>
                                          <p:attrName>ppt_y</p:attrName>
                                        </p:attrNameLst>
                                      </p:cBhvr>
                                      <p:tavLst>
                                        <p:tav tm="0" fmla="#ppt_y-sin(pi*$)/81">
                                          <p:val>
                                            <p:fltVal val="0"/>
                                          </p:val>
                                        </p:tav>
                                        <p:tav tm="100000">
                                          <p:val>
                                            <p:fltVal val="1"/>
                                          </p:val>
                                        </p:tav>
                                      </p:tavLst>
                                    </p:anim>
                                    <p:animScale>
                                      <p:cBhvr>
                                        <p:cTn id="242" dur="26">
                                          <p:stCondLst>
                                            <p:cond delay="650"/>
                                          </p:stCondLst>
                                        </p:cTn>
                                        <p:tgtEl>
                                          <p:spTgt spid="106"/>
                                        </p:tgtEl>
                                      </p:cBhvr>
                                      <p:to x="100000" y="60000"/>
                                    </p:animScale>
                                    <p:animScale>
                                      <p:cBhvr>
                                        <p:cTn id="243" dur="166" decel="50000">
                                          <p:stCondLst>
                                            <p:cond delay="676"/>
                                          </p:stCondLst>
                                        </p:cTn>
                                        <p:tgtEl>
                                          <p:spTgt spid="106"/>
                                        </p:tgtEl>
                                      </p:cBhvr>
                                      <p:to x="100000" y="100000"/>
                                    </p:animScale>
                                    <p:animScale>
                                      <p:cBhvr>
                                        <p:cTn id="244" dur="26">
                                          <p:stCondLst>
                                            <p:cond delay="1312"/>
                                          </p:stCondLst>
                                        </p:cTn>
                                        <p:tgtEl>
                                          <p:spTgt spid="106"/>
                                        </p:tgtEl>
                                      </p:cBhvr>
                                      <p:to x="100000" y="80000"/>
                                    </p:animScale>
                                    <p:animScale>
                                      <p:cBhvr>
                                        <p:cTn id="245" dur="166" decel="50000">
                                          <p:stCondLst>
                                            <p:cond delay="1338"/>
                                          </p:stCondLst>
                                        </p:cTn>
                                        <p:tgtEl>
                                          <p:spTgt spid="106"/>
                                        </p:tgtEl>
                                      </p:cBhvr>
                                      <p:to x="100000" y="100000"/>
                                    </p:animScale>
                                    <p:animScale>
                                      <p:cBhvr>
                                        <p:cTn id="246" dur="26">
                                          <p:stCondLst>
                                            <p:cond delay="1642"/>
                                          </p:stCondLst>
                                        </p:cTn>
                                        <p:tgtEl>
                                          <p:spTgt spid="106"/>
                                        </p:tgtEl>
                                      </p:cBhvr>
                                      <p:to x="100000" y="90000"/>
                                    </p:animScale>
                                    <p:animScale>
                                      <p:cBhvr>
                                        <p:cTn id="247" dur="166" decel="50000">
                                          <p:stCondLst>
                                            <p:cond delay="1668"/>
                                          </p:stCondLst>
                                        </p:cTn>
                                        <p:tgtEl>
                                          <p:spTgt spid="106"/>
                                        </p:tgtEl>
                                      </p:cBhvr>
                                      <p:to x="100000" y="100000"/>
                                    </p:animScale>
                                    <p:animScale>
                                      <p:cBhvr>
                                        <p:cTn id="248" dur="26">
                                          <p:stCondLst>
                                            <p:cond delay="1808"/>
                                          </p:stCondLst>
                                        </p:cTn>
                                        <p:tgtEl>
                                          <p:spTgt spid="106"/>
                                        </p:tgtEl>
                                      </p:cBhvr>
                                      <p:to x="100000" y="95000"/>
                                    </p:animScale>
                                    <p:animScale>
                                      <p:cBhvr>
                                        <p:cTn id="249" dur="166" decel="50000">
                                          <p:stCondLst>
                                            <p:cond delay="1834"/>
                                          </p:stCondLst>
                                        </p:cTn>
                                        <p:tgtEl>
                                          <p:spTgt spid="106"/>
                                        </p:tgtEl>
                                      </p:cBhvr>
                                      <p:to x="100000" y="100000"/>
                                    </p:animScale>
                                  </p:childTnLst>
                                </p:cTn>
                              </p:par>
                              <p:par>
                                <p:cTn id="250" presetID="26" presetClass="entr" presetSubtype="0" fill="hold" nodeType="withEffect">
                                  <p:stCondLst>
                                    <p:cond delay="0"/>
                                  </p:stCondLst>
                                  <p:childTnLst>
                                    <p:set>
                                      <p:cBhvr>
                                        <p:cTn id="251" dur="1" fill="hold">
                                          <p:stCondLst>
                                            <p:cond delay="0"/>
                                          </p:stCondLst>
                                        </p:cTn>
                                        <p:tgtEl>
                                          <p:spTgt spid="68"/>
                                        </p:tgtEl>
                                        <p:attrNameLst>
                                          <p:attrName>style.visibility</p:attrName>
                                        </p:attrNameLst>
                                      </p:cBhvr>
                                      <p:to>
                                        <p:strVal val="visible"/>
                                      </p:to>
                                    </p:set>
                                    <p:animEffect transition="in" filter="wipe(down)">
                                      <p:cBhvr>
                                        <p:cTn id="252" dur="580">
                                          <p:stCondLst>
                                            <p:cond delay="0"/>
                                          </p:stCondLst>
                                        </p:cTn>
                                        <p:tgtEl>
                                          <p:spTgt spid="68"/>
                                        </p:tgtEl>
                                      </p:cBhvr>
                                    </p:animEffect>
                                    <p:anim calcmode="lin" valueType="num">
                                      <p:cBhvr>
                                        <p:cTn id="253"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254"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255"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256"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257"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258" dur="26">
                                          <p:stCondLst>
                                            <p:cond delay="650"/>
                                          </p:stCondLst>
                                        </p:cTn>
                                        <p:tgtEl>
                                          <p:spTgt spid="68"/>
                                        </p:tgtEl>
                                      </p:cBhvr>
                                      <p:to x="100000" y="60000"/>
                                    </p:animScale>
                                    <p:animScale>
                                      <p:cBhvr>
                                        <p:cTn id="259" dur="166" decel="50000">
                                          <p:stCondLst>
                                            <p:cond delay="676"/>
                                          </p:stCondLst>
                                        </p:cTn>
                                        <p:tgtEl>
                                          <p:spTgt spid="68"/>
                                        </p:tgtEl>
                                      </p:cBhvr>
                                      <p:to x="100000" y="100000"/>
                                    </p:animScale>
                                    <p:animScale>
                                      <p:cBhvr>
                                        <p:cTn id="260" dur="26">
                                          <p:stCondLst>
                                            <p:cond delay="1312"/>
                                          </p:stCondLst>
                                        </p:cTn>
                                        <p:tgtEl>
                                          <p:spTgt spid="68"/>
                                        </p:tgtEl>
                                      </p:cBhvr>
                                      <p:to x="100000" y="80000"/>
                                    </p:animScale>
                                    <p:animScale>
                                      <p:cBhvr>
                                        <p:cTn id="261" dur="166" decel="50000">
                                          <p:stCondLst>
                                            <p:cond delay="1338"/>
                                          </p:stCondLst>
                                        </p:cTn>
                                        <p:tgtEl>
                                          <p:spTgt spid="68"/>
                                        </p:tgtEl>
                                      </p:cBhvr>
                                      <p:to x="100000" y="100000"/>
                                    </p:animScale>
                                    <p:animScale>
                                      <p:cBhvr>
                                        <p:cTn id="262" dur="26">
                                          <p:stCondLst>
                                            <p:cond delay="1642"/>
                                          </p:stCondLst>
                                        </p:cTn>
                                        <p:tgtEl>
                                          <p:spTgt spid="68"/>
                                        </p:tgtEl>
                                      </p:cBhvr>
                                      <p:to x="100000" y="90000"/>
                                    </p:animScale>
                                    <p:animScale>
                                      <p:cBhvr>
                                        <p:cTn id="263" dur="166" decel="50000">
                                          <p:stCondLst>
                                            <p:cond delay="1668"/>
                                          </p:stCondLst>
                                        </p:cTn>
                                        <p:tgtEl>
                                          <p:spTgt spid="68"/>
                                        </p:tgtEl>
                                      </p:cBhvr>
                                      <p:to x="100000" y="100000"/>
                                    </p:animScale>
                                    <p:animScale>
                                      <p:cBhvr>
                                        <p:cTn id="264" dur="26">
                                          <p:stCondLst>
                                            <p:cond delay="1808"/>
                                          </p:stCondLst>
                                        </p:cTn>
                                        <p:tgtEl>
                                          <p:spTgt spid="68"/>
                                        </p:tgtEl>
                                      </p:cBhvr>
                                      <p:to x="100000" y="95000"/>
                                    </p:animScale>
                                    <p:animScale>
                                      <p:cBhvr>
                                        <p:cTn id="265" dur="166" decel="50000">
                                          <p:stCondLst>
                                            <p:cond delay="1834"/>
                                          </p:stCondLst>
                                        </p:cTn>
                                        <p:tgtEl>
                                          <p:spTgt spid="68"/>
                                        </p:tgtEl>
                                      </p:cBhvr>
                                      <p:to x="100000" y="100000"/>
                                    </p:animScale>
                                  </p:childTnLst>
                                </p:cTn>
                              </p:par>
                              <p:par>
                                <p:cTn id="266" presetID="26" presetClass="entr" presetSubtype="0" fill="hold" nodeType="withEffect">
                                  <p:stCondLst>
                                    <p:cond delay="0"/>
                                  </p:stCondLst>
                                  <p:childTnLst>
                                    <p:set>
                                      <p:cBhvr>
                                        <p:cTn id="267" dur="1" fill="hold">
                                          <p:stCondLst>
                                            <p:cond delay="0"/>
                                          </p:stCondLst>
                                        </p:cTn>
                                        <p:tgtEl>
                                          <p:spTgt spid="83"/>
                                        </p:tgtEl>
                                        <p:attrNameLst>
                                          <p:attrName>style.visibility</p:attrName>
                                        </p:attrNameLst>
                                      </p:cBhvr>
                                      <p:to>
                                        <p:strVal val="visible"/>
                                      </p:to>
                                    </p:set>
                                    <p:animEffect transition="in" filter="wipe(down)">
                                      <p:cBhvr>
                                        <p:cTn id="268" dur="580">
                                          <p:stCondLst>
                                            <p:cond delay="0"/>
                                          </p:stCondLst>
                                        </p:cTn>
                                        <p:tgtEl>
                                          <p:spTgt spid="83"/>
                                        </p:tgtEl>
                                      </p:cBhvr>
                                    </p:animEffect>
                                    <p:anim calcmode="lin" valueType="num">
                                      <p:cBhvr>
                                        <p:cTn id="269"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270"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271"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272"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273"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274" dur="26">
                                          <p:stCondLst>
                                            <p:cond delay="650"/>
                                          </p:stCondLst>
                                        </p:cTn>
                                        <p:tgtEl>
                                          <p:spTgt spid="83"/>
                                        </p:tgtEl>
                                      </p:cBhvr>
                                      <p:to x="100000" y="60000"/>
                                    </p:animScale>
                                    <p:animScale>
                                      <p:cBhvr>
                                        <p:cTn id="275" dur="166" decel="50000">
                                          <p:stCondLst>
                                            <p:cond delay="676"/>
                                          </p:stCondLst>
                                        </p:cTn>
                                        <p:tgtEl>
                                          <p:spTgt spid="83"/>
                                        </p:tgtEl>
                                      </p:cBhvr>
                                      <p:to x="100000" y="100000"/>
                                    </p:animScale>
                                    <p:animScale>
                                      <p:cBhvr>
                                        <p:cTn id="276" dur="26">
                                          <p:stCondLst>
                                            <p:cond delay="1312"/>
                                          </p:stCondLst>
                                        </p:cTn>
                                        <p:tgtEl>
                                          <p:spTgt spid="83"/>
                                        </p:tgtEl>
                                      </p:cBhvr>
                                      <p:to x="100000" y="80000"/>
                                    </p:animScale>
                                    <p:animScale>
                                      <p:cBhvr>
                                        <p:cTn id="277" dur="166" decel="50000">
                                          <p:stCondLst>
                                            <p:cond delay="1338"/>
                                          </p:stCondLst>
                                        </p:cTn>
                                        <p:tgtEl>
                                          <p:spTgt spid="83"/>
                                        </p:tgtEl>
                                      </p:cBhvr>
                                      <p:to x="100000" y="100000"/>
                                    </p:animScale>
                                    <p:animScale>
                                      <p:cBhvr>
                                        <p:cTn id="278" dur="26">
                                          <p:stCondLst>
                                            <p:cond delay="1642"/>
                                          </p:stCondLst>
                                        </p:cTn>
                                        <p:tgtEl>
                                          <p:spTgt spid="83"/>
                                        </p:tgtEl>
                                      </p:cBhvr>
                                      <p:to x="100000" y="90000"/>
                                    </p:animScale>
                                    <p:animScale>
                                      <p:cBhvr>
                                        <p:cTn id="279" dur="166" decel="50000">
                                          <p:stCondLst>
                                            <p:cond delay="1668"/>
                                          </p:stCondLst>
                                        </p:cTn>
                                        <p:tgtEl>
                                          <p:spTgt spid="83"/>
                                        </p:tgtEl>
                                      </p:cBhvr>
                                      <p:to x="100000" y="100000"/>
                                    </p:animScale>
                                    <p:animScale>
                                      <p:cBhvr>
                                        <p:cTn id="280" dur="26">
                                          <p:stCondLst>
                                            <p:cond delay="1808"/>
                                          </p:stCondLst>
                                        </p:cTn>
                                        <p:tgtEl>
                                          <p:spTgt spid="83"/>
                                        </p:tgtEl>
                                      </p:cBhvr>
                                      <p:to x="100000" y="95000"/>
                                    </p:animScale>
                                    <p:animScale>
                                      <p:cBhvr>
                                        <p:cTn id="281" dur="166" decel="50000">
                                          <p:stCondLst>
                                            <p:cond delay="1834"/>
                                          </p:stCondLst>
                                        </p:cTn>
                                        <p:tgtEl>
                                          <p:spTgt spid="83"/>
                                        </p:tgtEl>
                                      </p:cBhvr>
                                      <p:to x="100000" y="100000"/>
                                    </p:animScale>
                                  </p:childTnLst>
                                </p:cTn>
                              </p:par>
                              <p:par>
                                <p:cTn id="282" presetID="26" presetClass="entr" presetSubtype="0" fill="hold" nodeType="withEffect">
                                  <p:stCondLst>
                                    <p:cond delay="0"/>
                                  </p:stCondLst>
                                  <p:childTnLst>
                                    <p:set>
                                      <p:cBhvr>
                                        <p:cTn id="283" dur="1" fill="hold">
                                          <p:stCondLst>
                                            <p:cond delay="0"/>
                                          </p:stCondLst>
                                        </p:cTn>
                                        <p:tgtEl>
                                          <p:spTgt spid="86"/>
                                        </p:tgtEl>
                                        <p:attrNameLst>
                                          <p:attrName>style.visibility</p:attrName>
                                        </p:attrNameLst>
                                      </p:cBhvr>
                                      <p:to>
                                        <p:strVal val="visible"/>
                                      </p:to>
                                    </p:set>
                                    <p:animEffect transition="in" filter="wipe(down)">
                                      <p:cBhvr>
                                        <p:cTn id="284" dur="580">
                                          <p:stCondLst>
                                            <p:cond delay="0"/>
                                          </p:stCondLst>
                                        </p:cTn>
                                        <p:tgtEl>
                                          <p:spTgt spid="86"/>
                                        </p:tgtEl>
                                      </p:cBhvr>
                                    </p:animEffect>
                                    <p:anim calcmode="lin" valueType="num">
                                      <p:cBhvr>
                                        <p:cTn id="285"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286"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287"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288"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289"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290" dur="26">
                                          <p:stCondLst>
                                            <p:cond delay="650"/>
                                          </p:stCondLst>
                                        </p:cTn>
                                        <p:tgtEl>
                                          <p:spTgt spid="86"/>
                                        </p:tgtEl>
                                      </p:cBhvr>
                                      <p:to x="100000" y="60000"/>
                                    </p:animScale>
                                    <p:animScale>
                                      <p:cBhvr>
                                        <p:cTn id="291" dur="166" decel="50000">
                                          <p:stCondLst>
                                            <p:cond delay="676"/>
                                          </p:stCondLst>
                                        </p:cTn>
                                        <p:tgtEl>
                                          <p:spTgt spid="86"/>
                                        </p:tgtEl>
                                      </p:cBhvr>
                                      <p:to x="100000" y="100000"/>
                                    </p:animScale>
                                    <p:animScale>
                                      <p:cBhvr>
                                        <p:cTn id="292" dur="26">
                                          <p:stCondLst>
                                            <p:cond delay="1312"/>
                                          </p:stCondLst>
                                        </p:cTn>
                                        <p:tgtEl>
                                          <p:spTgt spid="86"/>
                                        </p:tgtEl>
                                      </p:cBhvr>
                                      <p:to x="100000" y="80000"/>
                                    </p:animScale>
                                    <p:animScale>
                                      <p:cBhvr>
                                        <p:cTn id="293" dur="166" decel="50000">
                                          <p:stCondLst>
                                            <p:cond delay="1338"/>
                                          </p:stCondLst>
                                        </p:cTn>
                                        <p:tgtEl>
                                          <p:spTgt spid="86"/>
                                        </p:tgtEl>
                                      </p:cBhvr>
                                      <p:to x="100000" y="100000"/>
                                    </p:animScale>
                                    <p:animScale>
                                      <p:cBhvr>
                                        <p:cTn id="294" dur="26">
                                          <p:stCondLst>
                                            <p:cond delay="1642"/>
                                          </p:stCondLst>
                                        </p:cTn>
                                        <p:tgtEl>
                                          <p:spTgt spid="86"/>
                                        </p:tgtEl>
                                      </p:cBhvr>
                                      <p:to x="100000" y="90000"/>
                                    </p:animScale>
                                    <p:animScale>
                                      <p:cBhvr>
                                        <p:cTn id="295" dur="166" decel="50000">
                                          <p:stCondLst>
                                            <p:cond delay="1668"/>
                                          </p:stCondLst>
                                        </p:cTn>
                                        <p:tgtEl>
                                          <p:spTgt spid="86"/>
                                        </p:tgtEl>
                                      </p:cBhvr>
                                      <p:to x="100000" y="100000"/>
                                    </p:animScale>
                                    <p:animScale>
                                      <p:cBhvr>
                                        <p:cTn id="296" dur="26">
                                          <p:stCondLst>
                                            <p:cond delay="1808"/>
                                          </p:stCondLst>
                                        </p:cTn>
                                        <p:tgtEl>
                                          <p:spTgt spid="86"/>
                                        </p:tgtEl>
                                      </p:cBhvr>
                                      <p:to x="100000" y="95000"/>
                                    </p:animScale>
                                    <p:animScale>
                                      <p:cBhvr>
                                        <p:cTn id="297" dur="166" decel="50000">
                                          <p:stCondLst>
                                            <p:cond delay="1834"/>
                                          </p:stCondLst>
                                        </p:cTn>
                                        <p:tgtEl>
                                          <p:spTgt spid="86"/>
                                        </p:tgtEl>
                                      </p:cBhvr>
                                      <p:to x="100000" y="100000"/>
                                    </p:animScale>
                                  </p:childTnLst>
                                </p:cTn>
                              </p:par>
                            </p:childTnLst>
                          </p:cTn>
                        </p:par>
                      </p:childTnLst>
                    </p:cTn>
                  </p:par>
                  <p:par>
                    <p:cTn id="298" fill="hold">
                      <p:stCondLst>
                        <p:cond delay="indefinite"/>
                      </p:stCondLst>
                      <p:childTnLst>
                        <p:par>
                          <p:cTn id="299" fill="hold">
                            <p:stCondLst>
                              <p:cond delay="0"/>
                            </p:stCondLst>
                            <p:childTnLst>
                              <p:par>
                                <p:cTn id="300" presetID="45" presetClass="entr" presetSubtype="0" fill="hold" nodeType="clickEffect">
                                  <p:stCondLst>
                                    <p:cond delay="0"/>
                                  </p:stCondLst>
                                  <p:childTnLst>
                                    <p:set>
                                      <p:cBhvr>
                                        <p:cTn id="301" dur="1" fill="hold">
                                          <p:stCondLst>
                                            <p:cond delay="0"/>
                                          </p:stCondLst>
                                        </p:cTn>
                                        <p:tgtEl>
                                          <p:spTgt spid="80"/>
                                        </p:tgtEl>
                                        <p:attrNameLst>
                                          <p:attrName>style.visibility</p:attrName>
                                        </p:attrNameLst>
                                      </p:cBhvr>
                                      <p:to>
                                        <p:strVal val="visible"/>
                                      </p:to>
                                    </p:set>
                                    <p:animEffect transition="in" filter="fade">
                                      <p:cBhvr>
                                        <p:cTn id="302" dur="2000"/>
                                        <p:tgtEl>
                                          <p:spTgt spid="80"/>
                                        </p:tgtEl>
                                      </p:cBhvr>
                                    </p:animEffect>
                                    <p:anim calcmode="lin" valueType="num">
                                      <p:cBhvr>
                                        <p:cTn id="303" dur="2000" fill="hold"/>
                                        <p:tgtEl>
                                          <p:spTgt spid="80"/>
                                        </p:tgtEl>
                                        <p:attrNameLst>
                                          <p:attrName>ppt_w</p:attrName>
                                        </p:attrNameLst>
                                      </p:cBhvr>
                                      <p:tavLst>
                                        <p:tav tm="0" fmla="#ppt_w*sin(2.5*pi*$)">
                                          <p:val>
                                            <p:fltVal val="0"/>
                                          </p:val>
                                        </p:tav>
                                        <p:tav tm="100000">
                                          <p:val>
                                            <p:fltVal val="1"/>
                                          </p:val>
                                        </p:tav>
                                      </p:tavLst>
                                    </p:anim>
                                    <p:anim calcmode="lin" valueType="num">
                                      <p:cBhvr>
                                        <p:cTn id="304" dur="2000" fill="hold"/>
                                        <p:tgtEl>
                                          <p:spTgt spid="80"/>
                                        </p:tgtEl>
                                        <p:attrNameLst>
                                          <p:attrName>ppt_h</p:attrName>
                                        </p:attrNameLst>
                                      </p:cBhvr>
                                      <p:tavLst>
                                        <p:tav tm="0">
                                          <p:val>
                                            <p:strVal val="#ppt_h"/>
                                          </p:val>
                                        </p:tav>
                                        <p:tav tm="100000">
                                          <p:val>
                                            <p:strVal val="#ppt_h"/>
                                          </p:val>
                                        </p:tav>
                                      </p:tavLst>
                                    </p:anim>
                                  </p:childTnLst>
                                </p:cTn>
                              </p:par>
                            </p:childTnLst>
                          </p:cTn>
                        </p:par>
                        <p:par>
                          <p:cTn id="305" fill="hold">
                            <p:stCondLst>
                              <p:cond delay="2000"/>
                            </p:stCondLst>
                            <p:childTnLst>
                              <p:par>
                                <p:cTn id="306" presetID="53" presetClass="entr" presetSubtype="16" fill="hold" nodeType="afterEffect">
                                  <p:stCondLst>
                                    <p:cond delay="0"/>
                                  </p:stCondLst>
                                  <p:childTnLst>
                                    <p:set>
                                      <p:cBhvr>
                                        <p:cTn id="307" dur="1" fill="hold">
                                          <p:stCondLst>
                                            <p:cond delay="0"/>
                                          </p:stCondLst>
                                        </p:cTn>
                                        <p:tgtEl>
                                          <p:spTgt spid="58"/>
                                        </p:tgtEl>
                                        <p:attrNameLst>
                                          <p:attrName>style.visibility</p:attrName>
                                        </p:attrNameLst>
                                      </p:cBhvr>
                                      <p:to>
                                        <p:strVal val="visible"/>
                                      </p:to>
                                    </p:set>
                                    <p:anim calcmode="lin" valueType="num">
                                      <p:cBhvr>
                                        <p:cTn id="308" dur="500" fill="hold"/>
                                        <p:tgtEl>
                                          <p:spTgt spid="58"/>
                                        </p:tgtEl>
                                        <p:attrNameLst>
                                          <p:attrName>ppt_w</p:attrName>
                                        </p:attrNameLst>
                                      </p:cBhvr>
                                      <p:tavLst>
                                        <p:tav tm="0">
                                          <p:val>
                                            <p:fltVal val="0"/>
                                          </p:val>
                                        </p:tav>
                                        <p:tav tm="100000">
                                          <p:val>
                                            <p:strVal val="#ppt_w"/>
                                          </p:val>
                                        </p:tav>
                                      </p:tavLst>
                                    </p:anim>
                                    <p:anim calcmode="lin" valueType="num">
                                      <p:cBhvr>
                                        <p:cTn id="309" dur="500" fill="hold"/>
                                        <p:tgtEl>
                                          <p:spTgt spid="58"/>
                                        </p:tgtEl>
                                        <p:attrNameLst>
                                          <p:attrName>ppt_h</p:attrName>
                                        </p:attrNameLst>
                                      </p:cBhvr>
                                      <p:tavLst>
                                        <p:tav tm="0">
                                          <p:val>
                                            <p:fltVal val="0"/>
                                          </p:val>
                                        </p:tav>
                                        <p:tav tm="100000">
                                          <p:val>
                                            <p:strVal val="#ppt_h"/>
                                          </p:val>
                                        </p:tav>
                                      </p:tavLst>
                                    </p:anim>
                                    <p:animEffect transition="in" filter="fade">
                                      <p:cBhvr>
                                        <p:cTn id="310"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95" grpId="0" animBg="1"/>
      <p:bldP spid="99" grpId="0" animBg="1"/>
      <p:bldP spid="106" grpId="0" animBg="1"/>
      <p:bldP spid="10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226372" y="0"/>
            <a:ext cx="10965628" cy="957431"/>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ln>
                  <a:solidFill>
                    <a:schemeClr val="bg1"/>
                  </a:solidFill>
                </a:ln>
                <a:solidFill>
                  <a:schemeClr val="bg1"/>
                </a:solidFill>
              </a:rPr>
              <a:t>BREF APERCU CADRE ORGANIQUE</a:t>
            </a:r>
            <a:endParaRPr lang="fr-FR" sz="5400" b="1" dirty="0">
              <a:ln>
                <a:solidFill>
                  <a:schemeClr val="bg1"/>
                </a:solidFill>
              </a:ln>
              <a:solidFill>
                <a:schemeClr val="bg1"/>
              </a:solidFill>
            </a:endParaRPr>
          </a:p>
        </p:txBody>
      </p:sp>
      <p:pic>
        <p:nvPicPr>
          <p:cNvPr id="4" name="Picture 2" descr="http://media1.picsearch.com/is?F620rFSjF-D2vxeKN90TjD9nOVgWNAoIsth_RJ4V8pg&amp;height=3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115" y="0"/>
            <a:ext cx="1130258" cy="111982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Diagram 4"/>
          <p:cNvGraphicFramePr/>
          <p:nvPr>
            <p:extLst>
              <p:ext uri="{D42A27DB-BD31-4B8C-83A1-F6EECF244321}">
                <p14:modId xmlns:p14="http://schemas.microsoft.com/office/powerpoint/2010/main" val="3304172408"/>
              </p:ext>
            </p:extLst>
          </p:nvPr>
        </p:nvGraphicFramePr>
        <p:xfrm>
          <a:off x="0" y="1312433"/>
          <a:ext cx="12192000" cy="554556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0816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graphicEl>
                                              <a:dgm id="{B5B31426-D934-4CC7-8E71-7D3FD2454478}"/>
                                            </p:graphicEl>
                                          </p:spTgt>
                                        </p:tgtEl>
                                        <p:attrNameLst>
                                          <p:attrName>style.visibility</p:attrName>
                                        </p:attrNameLst>
                                      </p:cBhvr>
                                      <p:to>
                                        <p:strVal val="visible"/>
                                      </p:to>
                                    </p:set>
                                    <p:anim calcmode="lin" valueType="num">
                                      <p:cBhvr additive="base">
                                        <p:cTn id="13" dur="500" fill="hold"/>
                                        <p:tgtEl>
                                          <p:spTgt spid="5">
                                            <p:graphicEl>
                                              <a:dgm id="{B5B31426-D934-4CC7-8E71-7D3FD2454478}"/>
                                            </p:graphic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graphicEl>
                                              <a:dgm id="{B5B31426-D934-4CC7-8E71-7D3FD2454478}"/>
                                            </p:graphic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graphicEl>
                                              <a:dgm id="{37EA9889-DA12-4069-BE83-32D5EE83E743}"/>
                                            </p:graphicEl>
                                          </p:spTgt>
                                        </p:tgtEl>
                                        <p:attrNameLst>
                                          <p:attrName>style.visibility</p:attrName>
                                        </p:attrNameLst>
                                      </p:cBhvr>
                                      <p:to>
                                        <p:strVal val="visible"/>
                                      </p:to>
                                    </p:set>
                                    <p:anim calcmode="lin" valueType="num">
                                      <p:cBhvr additive="base">
                                        <p:cTn id="19" dur="500" fill="hold"/>
                                        <p:tgtEl>
                                          <p:spTgt spid="5">
                                            <p:graphicEl>
                                              <a:dgm id="{37EA9889-DA12-4069-BE83-32D5EE83E743}"/>
                                            </p:graphic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graphicEl>
                                              <a:dgm id="{37EA9889-DA12-4069-BE83-32D5EE83E743}"/>
                                            </p:graphic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5">
                                            <p:graphicEl>
                                              <a:dgm id="{FBE2F5B4-DC9D-425D-8741-A824D6808750}"/>
                                            </p:graphicEl>
                                          </p:spTgt>
                                        </p:tgtEl>
                                        <p:attrNameLst>
                                          <p:attrName>style.visibility</p:attrName>
                                        </p:attrNameLst>
                                      </p:cBhvr>
                                      <p:to>
                                        <p:strVal val="visible"/>
                                      </p:to>
                                    </p:set>
                                    <p:anim calcmode="lin" valueType="num">
                                      <p:cBhvr additive="base">
                                        <p:cTn id="23" dur="500" fill="hold"/>
                                        <p:tgtEl>
                                          <p:spTgt spid="5">
                                            <p:graphicEl>
                                              <a:dgm id="{FBE2F5B4-DC9D-425D-8741-A824D6808750}"/>
                                            </p:graphic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5">
                                            <p:graphicEl>
                                              <a:dgm id="{FBE2F5B4-DC9D-425D-8741-A824D6808750}"/>
                                            </p:graphic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5">
                                            <p:graphicEl>
                                              <a:dgm id="{0FD3152C-F7B1-4423-801F-6BA446514155}"/>
                                            </p:graphicEl>
                                          </p:spTgt>
                                        </p:tgtEl>
                                        <p:attrNameLst>
                                          <p:attrName>style.visibility</p:attrName>
                                        </p:attrNameLst>
                                      </p:cBhvr>
                                      <p:to>
                                        <p:strVal val="visible"/>
                                      </p:to>
                                    </p:set>
                                    <p:anim calcmode="lin" valueType="num">
                                      <p:cBhvr additive="base">
                                        <p:cTn id="29" dur="500" fill="hold"/>
                                        <p:tgtEl>
                                          <p:spTgt spid="5">
                                            <p:graphicEl>
                                              <a:dgm id="{0FD3152C-F7B1-4423-801F-6BA446514155}"/>
                                            </p:graphic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5">
                                            <p:graphicEl>
                                              <a:dgm id="{0FD3152C-F7B1-4423-801F-6BA446514155}"/>
                                            </p:graphic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5">
                                            <p:graphicEl>
                                              <a:dgm id="{19FA93FC-2733-40B1-BB12-A414C1A75188}"/>
                                            </p:graphicEl>
                                          </p:spTgt>
                                        </p:tgtEl>
                                        <p:attrNameLst>
                                          <p:attrName>style.visibility</p:attrName>
                                        </p:attrNameLst>
                                      </p:cBhvr>
                                      <p:to>
                                        <p:strVal val="visible"/>
                                      </p:to>
                                    </p:set>
                                    <p:anim calcmode="lin" valueType="num">
                                      <p:cBhvr additive="base">
                                        <p:cTn id="33" dur="500" fill="hold"/>
                                        <p:tgtEl>
                                          <p:spTgt spid="5">
                                            <p:graphicEl>
                                              <a:dgm id="{19FA93FC-2733-40B1-BB12-A414C1A75188}"/>
                                            </p:graphic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5">
                                            <p:graphicEl>
                                              <a:dgm id="{19FA93FC-2733-40B1-BB12-A414C1A75188}"/>
                                            </p:graphic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5">
                                            <p:graphicEl>
                                              <a:dgm id="{68643F84-96E6-4A06-879F-0E1581ADEAAB}"/>
                                            </p:graphicEl>
                                          </p:spTgt>
                                        </p:tgtEl>
                                        <p:attrNameLst>
                                          <p:attrName>style.visibility</p:attrName>
                                        </p:attrNameLst>
                                      </p:cBhvr>
                                      <p:to>
                                        <p:strVal val="visible"/>
                                      </p:to>
                                    </p:set>
                                    <p:anim calcmode="lin" valueType="num">
                                      <p:cBhvr additive="base">
                                        <p:cTn id="39" dur="500" fill="hold"/>
                                        <p:tgtEl>
                                          <p:spTgt spid="5">
                                            <p:graphicEl>
                                              <a:dgm id="{68643F84-96E6-4A06-879F-0E1581ADEAAB}"/>
                                            </p:graphic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5">
                                            <p:graphicEl>
                                              <a:dgm id="{68643F84-96E6-4A06-879F-0E1581ADEAAB}"/>
                                            </p:graphic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
                                            <p:graphicEl>
                                              <a:dgm id="{A80ACC4E-CB05-48B2-A5F2-16E559450103}"/>
                                            </p:graphicEl>
                                          </p:spTgt>
                                        </p:tgtEl>
                                        <p:attrNameLst>
                                          <p:attrName>style.visibility</p:attrName>
                                        </p:attrNameLst>
                                      </p:cBhvr>
                                      <p:to>
                                        <p:strVal val="visible"/>
                                      </p:to>
                                    </p:set>
                                    <p:anim calcmode="lin" valueType="num">
                                      <p:cBhvr additive="base">
                                        <p:cTn id="43" dur="500" fill="hold"/>
                                        <p:tgtEl>
                                          <p:spTgt spid="5">
                                            <p:graphicEl>
                                              <a:dgm id="{A80ACC4E-CB05-48B2-A5F2-16E559450103}"/>
                                            </p:graphic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5">
                                            <p:graphicEl>
                                              <a:dgm id="{A80ACC4E-CB05-48B2-A5F2-16E559450103}"/>
                                            </p:graphic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5">
                                            <p:graphicEl>
                                              <a:dgm id="{AA561675-2C05-4B53-BB75-5DD18064719A}"/>
                                            </p:graphicEl>
                                          </p:spTgt>
                                        </p:tgtEl>
                                        <p:attrNameLst>
                                          <p:attrName>style.visibility</p:attrName>
                                        </p:attrNameLst>
                                      </p:cBhvr>
                                      <p:to>
                                        <p:strVal val="visible"/>
                                      </p:to>
                                    </p:set>
                                    <p:anim calcmode="lin" valueType="num">
                                      <p:cBhvr additive="base">
                                        <p:cTn id="49" dur="500" fill="hold"/>
                                        <p:tgtEl>
                                          <p:spTgt spid="5">
                                            <p:graphicEl>
                                              <a:dgm id="{AA561675-2C05-4B53-BB75-5DD18064719A}"/>
                                            </p:graphic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5">
                                            <p:graphicEl>
                                              <a:dgm id="{AA561675-2C05-4B53-BB75-5DD18064719A}"/>
                                            </p:graphicEl>
                                          </p:spTgt>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
                                            <p:graphicEl>
                                              <a:dgm id="{E008230B-9BB9-433A-AF61-0A02F09FEBF6}"/>
                                            </p:graphicEl>
                                          </p:spTgt>
                                        </p:tgtEl>
                                        <p:attrNameLst>
                                          <p:attrName>style.visibility</p:attrName>
                                        </p:attrNameLst>
                                      </p:cBhvr>
                                      <p:to>
                                        <p:strVal val="visible"/>
                                      </p:to>
                                    </p:set>
                                    <p:anim calcmode="lin" valueType="num">
                                      <p:cBhvr additive="base">
                                        <p:cTn id="53" dur="500" fill="hold"/>
                                        <p:tgtEl>
                                          <p:spTgt spid="5">
                                            <p:graphicEl>
                                              <a:dgm id="{E008230B-9BB9-433A-AF61-0A02F09FEBF6}"/>
                                            </p:graphic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5">
                                            <p:graphicEl>
                                              <a:dgm id="{E008230B-9BB9-433A-AF61-0A02F09FEBF6}"/>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849612" y="475685"/>
            <a:ext cx="4217041" cy="461665"/>
          </a:xfrm>
          <a:prstGeom prst="rect">
            <a:avLst/>
          </a:prstGeom>
          <a:solidFill>
            <a:schemeClr val="accent1"/>
          </a:solidFill>
        </p:spPr>
        <p:txBody>
          <a:bodyPr wrap="square" rtlCol="0">
            <a:spAutoFit/>
          </a:bodyPr>
          <a:lstStyle/>
          <a:p>
            <a:pPr marL="457200" indent="-457200">
              <a:buFont typeface="+mj-lt"/>
              <a:buAutoNum type="alphaUcPeriod" startAt="3"/>
            </a:pPr>
            <a:r>
              <a:rPr lang="fr-FR" sz="2400" b="1" dirty="0" smtClean="0"/>
              <a:t>CLIMAT ET VEGETATION</a:t>
            </a:r>
            <a:endParaRPr lang="fr-FR" sz="2400" b="1" dirty="0"/>
          </a:p>
        </p:txBody>
      </p:sp>
      <p:sp>
        <p:nvSpPr>
          <p:cNvPr id="4" name="ZoneTexte 3"/>
          <p:cNvSpPr txBox="1"/>
          <p:nvPr/>
        </p:nvSpPr>
        <p:spPr>
          <a:xfrm>
            <a:off x="962399" y="2252440"/>
            <a:ext cx="4013013" cy="3539430"/>
          </a:xfrm>
          <a:prstGeom prst="rect">
            <a:avLst/>
          </a:prstGeom>
          <a:noFill/>
        </p:spPr>
        <p:txBody>
          <a:bodyPr wrap="square" rtlCol="0">
            <a:spAutoFit/>
          </a:bodyPr>
          <a:lstStyle/>
          <a:p>
            <a:r>
              <a:rPr lang="fr-FR" sz="3200" dirty="0" smtClean="0"/>
              <a:t>Le climat et la végétation s’étendent de la zone désertique au nord du Tchad jusqu’à la zone forestière où se trouve la bassin du Congo</a:t>
            </a:r>
            <a:endParaRPr lang="fr-FR" sz="3200" dirty="0"/>
          </a:p>
        </p:txBody>
      </p:sp>
      <p:pic>
        <p:nvPicPr>
          <p:cNvPr id="5" name="Picture 6" descr="https://upload.wikimedia.org/wikipedia/commons/thumb/c/c7/Africa_map_of_K%C3%B6ppen_climate_classification.svg/800px-Africa_map_of_K%C3%B6ppen_climate_classification.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1123724"/>
            <a:ext cx="5647766" cy="5288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9835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par>
                                <p:cTn id="17" presetID="3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2000"/>
            <a:lum/>
          </a:blip>
          <a:srcRect/>
          <a:stretch>
            <a:fillRect l="10000" t="10000" r="10000" b="10000"/>
          </a:stretch>
        </a:blipFill>
        <a:effectLst/>
      </p:bgPr>
    </p:bg>
    <p:spTree>
      <p:nvGrpSpPr>
        <p:cNvPr id="1" name=""/>
        <p:cNvGrpSpPr/>
        <p:nvPr/>
      </p:nvGrpSpPr>
      <p:grpSpPr>
        <a:xfrm>
          <a:off x="0" y="0"/>
          <a:ext cx="0" cy="0"/>
          <a:chOff x="0" y="0"/>
          <a:chExt cx="0" cy="0"/>
        </a:xfrm>
      </p:grpSpPr>
      <p:sp>
        <p:nvSpPr>
          <p:cNvPr id="2" name="ZoneTexte 1"/>
          <p:cNvSpPr txBox="1"/>
          <p:nvPr/>
        </p:nvSpPr>
        <p:spPr>
          <a:xfrm>
            <a:off x="193430" y="857643"/>
            <a:ext cx="11998570" cy="3085140"/>
          </a:xfrm>
          <a:prstGeom prst="rect">
            <a:avLst/>
          </a:prstGeom>
          <a:noFill/>
        </p:spPr>
        <p:txBody>
          <a:bodyPr wrap="square" rtlCol="0">
            <a:spAutoFit/>
          </a:bodyPr>
          <a:lstStyle/>
          <a:p>
            <a:r>
              <a:rPr lang="fr-FR" sz="3400" dirty="0" smtClean="0"/>
              <a:t>L’ économie de la région est basée essentiellement sur :</a:t>
            </a:r>
          </a:p>
          <a:p>
            <a:endParaRPr lang="fr-FR" sz="3400" dirty="0" smtClean="0"/>
          </a:p>
          <a:p>
            <a:pPr marL="457200" indent="-457200">
              <a:buFont typeface="Wingdings" panose="05000000000000000000" pitchFamily="2" charset="2"/>
              <a:buChar char="q"/>
            </a:pPr>
            <a:r>
              <a:rPr lang="fr-FR" sz="3400" dirty="0" smtClean="0"/>
              <a:t>L’Agriculture au sens large du terme y compris donc l’élevage, les pêches et l’aquaculture et la foresterie, et</a:t>
            </a:r>
          </a:p>
          <a:p>
            <a:pPr marL="457200" indent="-457200">
              <a:lnSpc>
                <a:spcPct val="200000"/>
              </a:lnSpc>
              <a:buFont typeface="Wingdings" panose="05000000000000000000" pitchFamily="2" charset="2"/>
              <a:buChar char="q"/>
            </a:pPr>
            <a:r>
              <a:rPr lang="fr-FR" sz="3400" dirty="0" smtClean="0"/>
              <a:t>L’exploitation du pétrole et des minerais </a:t>
            </a:r>
            <a:endParaRPr lang="fr-FR" sz="3400" dirty="0"/>
          </a:p>
        </p:txBody>
      </p:sp>
      <p:sp>
        <p:nvSpPr>
          <p:cNvPr id="3" name="ZoneTexte 2"/>
          <p:cNvSpPr txBox="1"/>
          <p:nvPr/>
        </p:nvSpPr>
        <p:spPr>
          <a:xfrm>
            <a:off x="966158" y="3942783"/>
            <a:ext cx="10717987" cy="2554545"/>
          </a:xfrm>
          <a:prstGeom prst="rect">
            <a:avLst/>
          </a:prstGeom>
          <a:noFill/>
        </p:spPr>
        <p:txBody>
          <a:bodyPr wrap="square" rtlCol="0">
            <a:spAutoFit/>
          </a:bodyPr>
          <a:lstStyle/>
          <a:p>
            <a:r>
              <a:rPr lang="fr-FR" sz="3200" i="1" dirty="0" smtClean="0">
                <a:latin typeface="Bahnschrift" panose="020B0502040204020203" pitchFamily="34" charset="0"/>
              </a:rPr>
              <a:t>Depuis la chute des prix du pétrole, les pays africains et particulièrement ceux de l’Afrique centrale ont commencé à formuler des politiques visant à diversifier leurs économies en mettant l’accent sur le développement du secteur agricole et notamment l’élevage</a:t>
            </a:r>
            <a:r>
              <a:rPr lang="fr-FR" sz="3200" dirty="0" smtClean="0"/>
              <a:t>.</a:t>
            </a:r>
            <a:endParaRPr lang="fr-FR" sz="3200" dirty="0"/>
          </a:p>
        </p:txBody>
      </p:sp>
      <p:sp>
        <p:nvSpPr>
          <p:cNvPr id="4" name="ZoneTexte 3"/>
          <p:cNvSpPr txBox="1"/>
          <p:nvPr/>
        </p:nvSpPr>
        <p:spPr>
          <a:xfrm>
            <a:off x="1975674" y="199641"/>
            <a:ext cx="4217041" cy="461665"/>
          </a:xfrm>
          <a:prstGeom prst="rect">
            <a:avLst/>
          </a:prstGeom>
          <a:solidFill>
            <a:schemeClr val="accent1"/>
          </a:solidFill>
        </p:spPr>
        <p:txBody>
          <a:bodyPr wrap="square" rtlCol="0">
            <a:spAutoFit/>
          </a:bodyPr>
          <a:lstStyle/>
          <a:p>
            <a:pPr marL="457200" indent="-457200">
              <a:buFont typeface="+mj-lt"/>
              <a:buAutoNum type="alphaUcPeriod" startAt="4"/>
            </a:pPr>
            <a:r>
              <a:rPr lang="fr-FR" sz="2400" b="1" dirty="0" smtClean="0"/>
              <a:t>ACTIVITES ECONOMIQUES</a:t>
            </a:r>
            <a:endParaRPr lang="fr-FR" sz="2400" b="1" dirty="0"/>
          </a:p>
        </p:txBody>
      </p:sp>
    </p:spTree>
    <p:extLst>
      <p:ext uri="{BB962C8B-B14F-4D97-AF65-F5344CB8AC3E}">
        <p14:creationId xmlns:p14="http://schemas.microsoft.com/office/powerpoint/2010/main" val="3803630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 presetClass="entr" presetSubtype="8" fill="hold" nodeType="after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 calcmode="lin" valueType="num">
                                      <p:cBhvr additive="base">
                                        <p:cTn id="24"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WLrpX3Q7RUSh_wdv1Vjixg"/>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hsmy8oAKY0aMgr4hUO575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5mzXb9kwUE.wFZMRail7W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iIc8b4RXEUOHU.m6RMcao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nvSbnGkMGkmR0WxtxOoCU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kHIIXCG1tkaOTMCh23pIc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x2sHtCYT.U2.da0_MDqLF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zqRI8Yx3rkiRV0cBVP79F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wMhkDa3qLEOMVFlevwgde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IdLyZSnTR0e8ZObyykviR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PgzbX7xC706pVFmUYUl3ag"/>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7437</TotalTime>
  <Words>2433</Words>
  <Application>Microsoft Office PowerPoint</Application>
  <PresentationFormat>Grand écran</PresentationFormat>
  <Paragraphs>244</Paragraphs>
  <Slides>38</Slides>
  <Notes>11</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38</vt:i4>
      </vt:variant>
    </vt:vector>
  </HeadingPairs>
  <TitlesOfParts>
    <vt:vector size="45" baseType="lpstr">
      <vt:lpstr>Arial</vt:lpstr>
      <vt:lpstr>Arial</vt:lpstr>
      <vt:lpstr>Bahnschrift</vt:lpstr>
      <vt:lpstr>Calibri</vt:lpstr>
      <vt:lpstr>Calibri Light</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Moussa Demsa Baschirou</dc:creator>
  <cp:lastModifiedBy>Moussa Demsa Baschirou</cp:lastModifiedBy>
  <cp:revision>552</cp:revision>
  <dcterms:created xsi:type="dcterms:W3CDTF">2018-05-04T12:16:46Z</dcterms:created>
  <dcterms:modified xsi:type="dcterms:W3CDTF">2019-04-09T09:50:26Z</dcterms:modified>
</cp:coreProperties>
</file>