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handoutMasterIdLst>
    <p:handoutMasterId r:id="rId39"/>
  </p:handoutMasterIdLst>
  <p:sldIdLst>
    <p:sldId id="256" r:id="rId2"/>
    <p:sldId id="384" r:id="rId3"/>
    <p:sldId id="434" r:id="rId4"/>
    <p:sldId id="435" r:id="rId5"/>
    <p:sldId id="401" r:id="rId6"/>
    <p:sldId id="393" r:id="rId7"/>
    <p:sldId id="394" r:id="rId8"/>
    <p:sldId id="396" r:id="rId9"/>
    <p:sldId id="399" r:id="rId10"/>
    <p:sldId id="403" r:id="rId11"/>
    <p:sldId id="402" r:id="rId12"/>
    <p:sldId id="405" r:id="rId13"/>
    <p:sldId id="427" r:id="rId14"/>
    <p:sldId id="406" r:id="rId15"/>
    <p:sldId id="428" r:id="rId16"/>
    <p:sldId id="407" r:id="rId17"/>
    <p:sldId id="429" r:id="rId18"/>
    <p:sldId id="409" r:id="rId19"/>
    <p:sldId id="432" r:id="rId20"/>
    <p:sldId id="410" r:id="rId21"/>
    <p:sldId id="413" r:id="rId22"/>
    <p:sldId id="412" r:id="rId23"/>
    <p:sldId id="416" r:id="rId24"/>
    <p:sldId id="417" r:id="rId25"/>
    <p:sldId id="418" r:id="rId26"/>
    <p:sldId id="419" r:id="rId27"/>
    <p:sldId id="420" r:id="rId28"/>
    <p:sldId id="421" r:id="rId29"/>
    <p:sldId id="422" r:id="rId30"/>
    <p:sldId id="425" r:id="rId31"/>
    <p:sldId id="433" r:id="rId32"/>
    <p:sldId id="430" r:id="rId33"/>
    <p:sldId id="426" r:id="rId34"/>
    <p:sldId id="437" r:id="rId35"/>
    <p:sldId id="440" r:id="rId36"/>
    <p:sldId id="436" r:id="rId37"/>
    <p:sldId id="439" r:id="rId38"/>
  </p:sldIdLst>
  <p:sldSz cx="9144000" cy="6858000" type="screen4x3"/>
  <p:notesSz cx="9872663"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04" y="7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8154" cy="339884"/>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5592224" y="0"/>
            <a:ext cx="4278154" cy="339884"/>
          </a:xfrm>
          <a:prstGeom prst="rect">
            <a:avLst/>
          </a:prstGeom>
        </p:spPr>
        <p:txBody>
          <a:bodyPr vert="horz" lIns="91440" tIns="45720" rIns="91440" bIns="45720" rtlCol="0"/>
          <a:lstStyle>
            <a:lvl1pPr algn="r">
              <a:defRPr sz="1200"/>
            </a:lvl1pPr>
          </a:lstStyle>
          <a:p>
            <a:fld id="{1BA0E95B-4B7F-494E-8716-CF7B49537D2B}" type="datetimeFigureOut">
              <a:rPr lang="en-GB" smtClean="0"/>
              <a:pPr/>
              <a:t>10/04/2019</a:t>
            </a:fld>
            <a:endParaRPr lang="en-GB"/>
          </a:p>
        </p:txBody>
      </p:sp>
      <p:sp>
        <p:nvSpPr>
          <p:cNvPr id="4" name="Espace réservé du pied de page 3"/>
          <p:cNvSpPr>
            <a:spLocks noGrp="1"/>
          </p:cNvSpPr>
          <p:nvPr>
            <p:ph type="ftr" sz="quarter" idx="2"/>
          </p:nvPr>
        </p:nvSpPr>
        <p:spPr>
          <a:xfrm>
            <a:off x="0" y="6456612"/>
            <a:ext cx="4278154" cy="339884"/>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5592224" y="6456612"/>
            <a:ext cx="4278154" cy="339884"/>
          </a:xfrm>
          <a:prstGeom prst="rect">
            <a:avLst/>
          </a:prstGeom>
        </p:spPr>
        <p:txBody>
          <a:bodyPr vert="horz" lIns="91440" tIns="45720" rIns="91440" bIns="45720" rtlCol="0" anchor="b"/>
          <a:lstStyle>
            <a:lvl1pPr algn="r">
              <a:defRPr sz="1200"/>
            </a:lvl1pPr>
          </a:lstStyle>
          <a:p>
            <a:fld id="{57E7D545-2D28-44E0-A186-550466C9C183}" type="slidenum">
              <a:rPr lang="en-GB" smtClean="0"/>
              <a:pPr/>
              <a:t>‹#›</a:t>
            </a:fld>
            <a:endParaRPr lang="en-GB"/>
          </a:p>
        </p:txBody>
      </p:sp>
    </p:spTree>
    <p:extLst>
      <p:ext uri="{BB962C8B-B14F-4D97-AF65-F5344CB8AC3E}">
        <p14:creationId xmlns:p14="http://schemas.microsoft.com/office/powerpoint/2010/main" val="23579578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7" name="Espace réservé de la date 6"/>
          <p:cNvSpPr>
            <a:spLocks noGrp="1"/>
          </p:cNvSpPr>
          <p:nvPr>
            <p:ph type="dt" sz="half" idx="10"/>
          </p:nvPr>
        </p:nvSpPr>
        <p:spPr/>
        <p:txBody>
          <a:bodyPr/>
          <a:lstStyle/>
          <a:p>
            <a:fld id="{06BC0194-1377-422E-ACD6-4C8257D8C73B}" type="datetimeFigureOut">
              <a:rPr lang="fr-FR" smtClean="0"/>
              <a:pPr/>
              <a:t>10/04/2019</a:t>
            </a:fld>
            <a:endParaRPr lang="fr-FR"/>
          </a:p>
        </p:txBody>
      </p:sp>
      <p:sp>
        <p:nvSpPr>
          <p:cNvPr id="20" name="Espace réservé du pied de page 19"/>
          <p:cNvSpPr>
            <a:spLocks noGrp="1"/>
          </p:cNvSpPr>
          <p:nvPr>
            <p:ph type="ftr" sz="quarter" idx="11"/>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4F19F804-3D08-4AFA-A1F0-5EA5EF3F608E}" type="slidenum">
              <a:rPr lang="fr-FR" smtClean="0"/>
              <a:pPr/>
              <a:t>‹#›</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6BC0194-1377-422E-ACD6-4C8257D8C73B}" type="datetimeFigureOut">
              <a:rPr lang="fr-FR" smtClean="0"/>
              <a:pPr/>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19F804-3D08-4AFA-A1F0-5EA5EF3F608E}"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6BC0194-1377-422E-ACD6-4C8257D8C73B}" type="datetimeFigureOut">
              <a:rPr lang="fr-FR" smtClean="0"/>
              <a:pPr/>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19F804-3D08-4AFA-A1F0-5EA5EF3F608E}"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6BC0194-1377-422E-ACD6-4C8257D8C73B}" type="datetimeFigureOut">
              <a:rPr lang="fr-FR" smtClean="0"/>
              <a:pPr/>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19F804-3D08-4AFA-A1F0-5EA5EF3F608E}"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06BC0194-1377-422E-ACD6-4C8257D8C73B}" type="datetimeFigureOut">
              <a:rPr lang="fr-FR" smtClean="0"/>
              <a:pPr/>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19F804-3D08-4AFA-A1F0-5EA5EF3F608E}" type="slidenum">
              <a:rPr lang="fr-FR" smtClean="0"/>
              <a:pPr/>
              <a:t>‹#›</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06BC0194-1377-422E-ACD6-4C8257D8C73B}" type="datetimeFigureOut">
              <a:rPr lang="fr-FR" smtClean="0"/>
              <a:pPr/>
              <a:t>10/04/2019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19F804-3D08-4AFA-A1F0-5EA5EF3F608E}"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06BC0194-1377-422E-ACD6-4C8257D8C73B}" type="datetimeFigureOut">
              <a:rPr lang="fr-FR" smtClean="0"/>
              <a:pPr/>
              <a:t>10/04/2019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19F804-3D08-4AFA-A1F0-5EA5EF3F608E}"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06BC0194-1377-422E-ACD6-4C8257D8C73B}" type="datetimeFigureOut">
              <a:rPr lang="fr-FR" smtClean="0"/>
              <a:pPr/>
              <a:t>10/04/2019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19F804-3D08-4AFA-A1F0-5EA5EF3F608E}"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06BC0194-1377-422E-ACD6-4C8257D8C73B}" type="datetimeFigureOut">
              <a:rPr lang="fr-FR" smtClean="0"/>
              <a:pPr/>
              <a:t>10/04/2019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19F804-3D08-4AFA-A1F0-5EA5EF3F608E}" type="slidenum">
              <a:rPr lang="fr-FR" smtClean="0"/>
              <a:pPr/>
              <a:t>‹#›</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06BC0194-1377-422E-ACD6-4C8257D8C73B}" type="datetimeFigureOut">
              <a:rPr lang="fr-FR" smtClean="0"/>
              <a:pPr/>
              <a:t>10/04/2019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19F804-3D08-4AFA-A1F0-5EA5EF3F608E}"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06BC0194-1377-422E-ACD6-4C8257D8C73B}" type="datetimeFigureOut">
              <a:rPr lang="fr-FR" smtClean="0"/>
              <a:pPr/>
              <a:t>10/04/2019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19F804-3D08-4AFA-A1F0-5EA5EF3F608E}" type="slidenum">
              <a:rPr lang="fr-FR" smtClean="0"/>
              <a:pPr/>
              <a:t>‹#›</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p>
            <a:r>
              <a:rPr kumimoji="0" lang="fr-FR"/>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6BC0194-1377-422E-ACD6-4C8257D8C73B}" type="datetimeFigureOut">
              <a:rPr lang="fr-FR" smtClean="0"/>
              <a:pPr/>
              <a:t>10/04/2019</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F19F804-3D08-4AFA-A1F0-5EA5EF3F608E}" type="slidenum">
              <a:rPr lang="fr-FR" smtClean="0"/>
              <a:pPr/>
              <a:t>‹#›</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toupie.org/Dictionnaire/Societe.htm" TargetMode="External"/><Relationship Id="rId2" Type="http://schemas.openxmlformats.org/officeDocument/2006/relationships/hyperlink" Target="http://www.toupie.org/Dictionnaire/Collectivite.htm" TargetMode="External"/><Relationship Id="rId1" Type="http://schemas.openxmlformats.org/officeDocument/2006/relationships/slideLayout" Target="../slideLayouts/slideLayout2.xml"/><Relationship Id="rId6" Type="http://schemas.openxmlformats.org/officeDocument/2006/relationships/hyperlink" Target="http://www.toupie.org/Dictionnaire/Culture.htm" TargetMode="External"/><Relationship Id="rId5" Type="http://schemas.openxmlformats.org/officeDocument/2006/relationships/hyperlink" Target="http://www.toupie.org/Dictionnaire/Environnement.htm" TargetMode="External"/><Relationship Id="rId4" Type="http://schemas.openxmlformats.org/officeDocument/2006/relationships/hyperlink" Target="http://www.toupie.org/Dictionnaire/Morale.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9632" y="188640"/>
            <a:ext cx="7704856" cy="1266705"/>
          </a:xfrm>
        </p:spPr>
        <p:txBody>
          <a:bodyPr>
            <a:normAutofit fontScale="90000"/>
          </a:bodyPr>
          <a:lstStyle/>
          <a:p>
            <a:br>
              <a:rPr lang="fr-FR" dirty="0"/>
            </a:br>
            <a:endParaRPr lang="fr-FR" dirty="0"/>
          </a:p>
        </p:txBody>
      </p:sp>
      <p:sp>
        <p:nvSpPr>
          <p:cNvPr id="3" name="Sous-titre 2"/>
          <p:cNvSpPr>
            <a:spLocks noGrp="1"/>
          </p:cNvSpPr>
          <p:nvPr>
            <p:ph type="subTitle" idx="1"/>
          </p:nvPr>
        </p:nvSpPr>
        <p:spPr>
          <a:xfrm>
            <a:off x="1071815" y="1988840"/>
            <a:ext cx="7892673" cy="4536504"/>
          </a:xfrm>
        </p:spPr>
        <p:txBody>
          <a:bodyPr>
            <a:normAutofit fontScale="62500" lnSpcReduction="20000"/>
          </a:bodyPr>
          <a:lstStyle/>
          <a:p>
            <a:endParaRPr lang="fr-FR" sz="1400" dirty="0"/>
          </a:p>
          <a:p>
            <a:pPr algn="ctr"/>
            <a:r>
              <a:rPr lang="fr-FR" sz="3400" dirty="0"/>
              <a:t>Atelier Régional sur le Pastoralisme et la Transhumance en Afrique Centrale du 9 au 11 avril 2019. </a:t>
            </a:r>
          </a:p>
          <a:p>
            <a:pPr algn="ctr"/>
            <a:r>
              <a:rPr lang="fr-FR" sz="3400" dirty="0" err="1"/>
              <a:t>Hotel</a:t>
            </a:r>
            <a:r>
              <a:rPr lang="fr-FR" sz="3400" dirty="0"/>
              <a:t> </a:t>
            </a:r>
            <a:r>
              <a:rPr lang="fr-FR" sz="3400" dirty="0" err="1"/>
              <a:t>Ledger</a:t>
            </a:r>
            <a:r>
              <a:rPr lang="fr-FR" sz="3400" dirty="0"/>
              <a:t> Plaza/ N’Djamena- Tchad</a:t>
            </a:r>
          </a:p>
          <a:p>
            <a:endParaRPr lang="fr-FR" sz="2400" dirty="0"/>
          </a:p>
          <a:p>
            <a:pPr algn="just"/>
            <a:endParaRPr lang="fr-FR" sz="2400" dirty="0"/>
          </a:p>
          <a:p>
            <a:pPr algn="just"/>
            <a:endParaRPr lang="fr-FR" sz="2400" dirty="0"/>
          </a:p>
          <a:p>
            <a:pPr algn="just"/>
            <a:endParaRPr lang="fr-FR" sz="2400" dirty="0"/>
          </a:p>
          <a:p>
            <a:pPr algn="ctr"/>
            <a:r>
              <a:rPr lang="fr-FR" sz="2400" b="1" dirty="0"/>
              <a:t>PRESENTATION DES RESULTATS D’UNE MISSION DE COLLECTE D’INFORMATIONS SUR LE PASTORALISME ET LA TRANSHUMANCE, EN CENTRAFRIQUE, CAMEROUN, TCHAD ET REPUBLIQUE DEMOCRATIQUE DU CONGO</a:t>
            </a:r>
          </a:p>
          <a:p>
            <a:endParaRPr lang="fr-FR" sz="1200" dirty="0"/>
          </a:p>
          <a:p>
            <a:endParaRPr lang="fr-FR" sz="2000" dirty="0"/>
          </a:p>
          <a:p>
            <a:endParaRPr lang="fr-FR" sz="2000" dirty="0"/>
          </a:p>
          <a:p>
            <a:endParaRPr lang="fr-FR" sz="2000" dirty="0"/>
          </a:p>
          <a:p>
            <a:endParaRPr lang="fr-FR" sz="2000" dirty="0"/>
          </a:p>
          <a:p>
            <a:pPr lvl="2"/>
            <a:r>
              <a:rPr lang="fr-FR" sz="1800" b="1" dirty="0"/>
              <a:t>OUSMAN MAHAMAT SALEH </a:t>
            </a:r>
            <a:endParaRPr lang="fr-FR" sz="1800" dirty="0"/>
          </a:p>
          <a:p>
            <a:pPr lvl="2"/>
            <a:r>
              <a:rPr lang="fr-FR" sz="1800" b="1" dirty="0"/>
              <a:t>Consultant  International CEEAC/UNOCA</a:t>
            </a:r>
          </a:p>
          <a:p>
            <a:pPr lvl="2"/>
            <a:r>
              <a:rPr lang="fr-FR" sz="1800" b="1" dirty="0"/>
              <a:t> (ousman2saleh@yahoo.fr) </a:t>
            </a:r>
          </a:p>
          <a:p>
            <a:pPr lvl="2"/>
            <a:endParaRPr lang="fr-FR" dirty="0"/>
          </a:p>
          <a:p>
            <a:endParaRPr lang="fr-FR" dirty="0"/>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3995936" y="45504"/>
            <a:ext cx="1656184" cy="1409841"/>
          </a:xfrm>
          <a:prstGeom prst="rect">
            <a:avLst/>
          </a:prstGeom>
        </p:spPr>
      </p:pic>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1244899" y="-130694"/>
            <a:ext cx="1795503" cy="1687486"/>
          </a:xfrm>
          <a:prstGeom prst="rect">
            <a:avLst/>
          </a:prstGeom>
        </p:spPr>
      </p:pic>
      <p:pic>
        <p:nvPicPr>
          <p:cNvPr id="8" name="Image 7" descr="G:\BUREAU - DOSSIERS DIVERS\LOGOS UNOCA\LOGO DETAILLE - UNOCA.jpg"/>
          <p:cNvPicPr/>
          <p:nvPr/>
        </p:nvPicPr>
        <p:blipFill>
          <a:blip r:embed="rId4"/>
          <a:srcRect/>
          <a:stretch>
            <a:fillRect/>
          </a:stretch>
        </p:blipFill>
        <p:spPr bwMode="auto">
          <a:xfrm>
            <a:off x="6300192" y="133162"/>
            <a:ext cx="2448272" cy="123452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p:txBody>
          <a:bodyPr>
            <a:normAutofit/>
          </a:bodyPr>
          <a:lstStyle/>
          <a:p>
            <a:pPr marL="82296" indent="0">
              <a:buNone/>
            </a:pPr>
            <a:r>
              <a:rPr lang="fr-FR" sz="2800" dirty="0"/>
              <a:t>L’élevage pastoral joue un rôle important dans les conditions de vie des populations dans ces pays. </a:t>
            </a:r>
          </a:p>
          <a:p>
            <a:pPr>
              <a:buFontTx/>
              <a:buChar char="-"/>
            </a:pPr>
            <a:r>
              <a:rPr lang="fr-FR" sz="2800" dirty="0"/>
              <a:t>Il y a nécessité de  sécuriser et développer cette activité.</a:t>
            </a:r>
          </a:p>
          <a:p>
            <a:pPr marL="82296" indent="0">
              <a:buNone/>
            </a:pPr>
            <a:endParaRPr lang="fr-FR" sz="2800" dirty="0"/>
          </a:p>
          <a:p>
            <a:pPr marL="82296" indent="0">
              <a:buNone/>
            </a:pPr>
            <a:r>
              <a:rPr lang="fr-FR" sz="2800" dirty="0"/>
              <a:t>- Au niveau sous- régionale, il y a nécessité d’une coopération dans le but de réguler  et faciliter la transhumance transfrontalière.</a:t>
            </a:r>
          </a:p>
        </p:txBody>
      </p:sp>
    </p:spTree>
    <p:extLst>
      <p:ext uri="{BB962C8B-B14F-4D97-AF65-F5344CB8AC3E}">
        <p14:creationId xmlns:p14="http://schemas.microsoft.com/office/powerpoint/2010/main" val="564829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5386928"/>
          </a:xfrm>
        </p:spPr>
        <p:txBody>
          <a:bodyPr>
            <a:normAutofit/>
          </a:bodyPr>
          <a:lstStyle/>
          <a:p>
            <a:pPr algn="ctr"/>
            <a:r>
              <a:rPr lang="fr-FR" sz="2800" dirty="0"/>
              <a:t>3</a:t>
            </a:r>
            <a:r>
              <a:rPr lang="fr-FR" sz="2800" baseline="30000" dirty="0"/>
              <a:t>ème</a:t>
            </a:r>
            <a:r>
              <a:rPr lang="fr-FR" sz="2800" dirty="0"/>
              <a:t> partie: </a:t>
            </a:r>
            <a:br>
              <a:rPr lang="fr-FR" sz="2800" dirty="0"/>
            </a:br>
            <a:r>
              <a:rPr lang="fr-FR" sz="2800" dirty="0"/>
              <a:t>Présentation et analyse des cadres législatifs et règlementaires régissant le pastoralisme et la transhumance en AC. Cas de la RCA, du Cameroun, du Tchad et  de la RDC;</a:t>
            </a:r>
            <a:br>
              <a:rPr lang="fr-FR" sz="2800" dirty="0"/>
            </a:br>
            <a:endParaRPr lang="fr-FR" sz="2800" dirty="0"/>
          </a:p>
        </p:txBody>
      </p:sp>
    </p:spTree>
    <p:extLst>
      <p:ext uri="{BB962C8B-B14F-4D97-AF65-F5344CB8AC3E}">
        <p14:creationId xmlns:p14="http://schemas.microsoft.com/office/powerpoint/2010/main" val="47602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Cadre législatif et règlementaire en matière de pastoralisme et de la transhumance: </a:t>
            </a:r>
            <a:r>
              <a:rPr lang="fr-FR" sz="2800" dirty="0">
                <a:solidFill>
                  <a:srgbClr val="FF0000"/>
                </a:solidFill>
              </a:rPr>
              <a:t>RCA</a:t>
            </a:r>
          </a:p>
        </p:txBody>
      </p:sp>
      <p:sp>
        <p:nvSpPr>
          <p:cNvPr id="3" name="Espace réservé du contenu 2"/>
          <p:cNvSpPr>
            <a:spLocks noGrp="1"/>
          </p:cNvSpPr>
          <p:nvPr>
            <p:ph idx="1"/>
          </p:nvPr>
        </p:nvSpPr>
        <p:spPr/>
        <p:txBody>
          <a:bodyPr>
            <a:normAutofit fontScale="70000" lnSpcReduction="20000"/>
          </a:bodyPr>
          <a:lstStyle/>
          <a:p>
            <a:pPr marL="82296" indent="0" algn="just">
              <a:buNone/>
            </a:pPr>
            <a:r>
              <a:rPr lang="fr-FR" dirty="0"/>
              <a:t>Le cadre juridique d’exercice du pastoralisme et de la transhumance à l’échelle nationale et transfrontalière. La RCA s’est doté d’un arsenal juridique important pour règlementer la gestion des ressources naturelles d’une part et l’élevage mobile d’autre part. Il s’agit de :</a:t>
            </a:r>
          </a:p>
          <a:p>
            <a:pPr marL="82296" indent="0" algn="just">
              <a:buNone/>
            </a:pPr>
            <a:endParaRPr lang="fr-FR" dirty="0"/>
          </a:p>
          <a:p>
            <a:pPr algn="just">
              <a:buFont typeface="Wingdings" panose="05000000000000000000" pitchFamily="2" charset="2"/>
              <a:buChar char="§"/>
            </a:pPr>
            <a:r>
              <a:rPr lang="fr-FR" dirty="0"/>
              <a:t> Loi N°60/126 du 20 juin 1960, contre le braconnage des transhumants ;</a:t>
            </a:r>
          </a:p>
          <a:p>
            <a:pPr lvl="0"/>
            <a:r>
              <a:rPr lang="fr-FR" dirty="0"/>
              <a:t>Loi N°60/168 du 12 décembre 1960, réprimant les actes de résistance et de désobéissance envers les autorités publiques ;</a:t>
            </a:r>
          </a:p>
          <a:p>
            <a:pPr lvl="0" algn="just"/>
            <a:r>
              <a:rPr lang="fr-FR" dirty="0"/>
              <a:t>Loi N°62/333 du 7 Décembre1962, contre le braconnage dans les parcs nationaux et les réserves de faunes ;</a:t>
            </a:r>
          </a:p>
          <a:p>
            <a:pPr lvl="0"/>
            <a:r>
              <a:rPr lang="fr-FR" dirty="0"/>
              <a:t>Loi N°65/61 du 03 juin 1965 règlementant l’élevage en République centrafricaine ;</a:t>
            </a:r>
          </a:p>
          <a:p>
            <a:endParaRPr lang="fr-FR" dirty="0"/>
          </a:p>
        </p:txBody>
      </p:sp>
    </p:spTree>
    <p:extLst>
      <p:ext uri="{BB962C8B-B14F-4D97-AF65-F5344CB8AC3E}">
        <p14:creationId xmlns:p14="http://schemas.microsoft.com/office/powerpoint/2010/main" val="267122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Cadre législatif et règlementaire en matière de pastoralisme et de la transhumance: </a:t>
            </a:r>
            <a:r>
              <a:rPr lang="fr-FR" sz="2800" dirty="0">
                <a:solidFill>
                  <a:srgbClr val="FF0000"/>
                </a:solidFill>
              </a:rPr>
              <a:t>RCA</a:t>
            </a:r>
          </a:p>
        </p:txBody>
      </p:sp>
      <p:sp>
        <p:nvSpPr>
          <p:cNvPr id="3" name="Espace réservé du contenu 2"/>
          <p:cNvSpPr>
            <a:spLocks noGrp="1"/>
          </p:cNvSpPr>
          <p:nvPr>
            <p:ph idx="1"/>
          </p:nvPr>
        </p:nvSpPr>
        <p:spPr/>
        <p:txBody>
          <a:bodyPr>
            <a:normAutofit fontScale="62500" lnSpcReduction="20000"/>
          </a:bodyPr>
          <a:lstStyle/>
          <a:p>
            <a:pPr lvl="0"/>
            <a:r>
              <a:rPr lang="fr-FR" dirty="0"/>
              <a:t>Les ordonnances N°88/005 et N°88/006, des 5 et 12 février 1988, portant création et organisation des Collectivités territoriales et circonscriptions administratives ;</a:t>
            </a:r>
          </a:p>
          <a:p>
            <a:pPr lvl="0"/>
            <a:r>
              <a:rPr lang="fr-FR" dirty="0"/>
              <a:t>La loi N°96/013 portant création des régions et fixant leurs limites territoriales ;</a:t>
            </a:r>
          </a:p>
          <a:p>
            <a:pPr lvl="0"/>
            <a:r>
              <a:rPr lang="fr-FR" dirty="0"/>
              <a:t>Loi N°09/003, du 16 janvier 2009, portant orientation générale de politique d’aménagement de territoires</a:t>
            </a:r>
          </a:p>
          <a:p>
            <a:pPr lvl="0"/>
            <a:r>
              <a:rPr lang="fr-FR" dirty="0"/>
              <a:t>Arrêté N°006/75/MTEFCP du 11 janvier 1975, fixant les itinéraires des routes de bétail sur le territoire de la République Centrafricaine ;</a:t>
            </a:r>
          </a:p>
          <a:p>
            <a:pPr lvl="0"/>
            <a:r>
              <a:rPr lang="fr-FR" dirty="0"/>
              <a:t>Arrêté N°007/75/MTEFCP du 11 janvier 1975, règlementant l’entrée et la circulation du bétail en République Centrafricaine ;</a:t>
            </a:r>
          </a:p>
          <a:p>
            <a:pPr lvl="0"/>
            <a:r>
              <a:rPr lang="fr-FR" dirty="0"/>
              <a:t>Arrêté N0033/MAE/CAB/2004, du 24 octobre 2004, portant règlementation de la transhumance en République Centrafricaine ;</a:t>
            </a:r>
          </a:p>
          <a:p>
            <a:endParaRPr lang="fr-FR" dirty="0"/>
          </a:p>
        </p:txBody>
      </p:sp>
    </p:spTree>
    <p:extLst>
      <p:ext uri="{BB962C8B-B14F-4D97-AF65-F5344CB8AC3E}">
        <p14:creationId xmlns:p14="http://schemas.microsoft.com/office/powerpoint/2010/main" val="274390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a:t>Cadre législatif et règlementaire en matière de pastoralisme et de la transhumance: </a:t>
            </a:r>
            <a:r>
              <a:rPr lang="fr-FR" sz="2800" dirty="0">
                <a:solidFill>
                  <a:srgbClr val="FF0000"/>
                </a:solidFill>
              </a:rPr>
              <a:t>Cameroun</a:t>
            </a:r>
            <a:br>
              <a:rPr lang="fr-FR" sz="2800" dirty="0">
                <a:solidFill>
                  <a:srgbClr val="FF0000"/>
                </a:solidFill>
              </a:rPr>
            </a:br>
            <a:endParaRPr lang="fr-FR" sz="2800" dirty="0">
              <a:solidFill>
                <a:srgbClr val="FF0000"/>
              </a:solidFill>
            </a:endParaRPr>
          </a:p>
        </p:txBody>
      </p:sp>
      <p:sp>
        <p:nvSpPr>
          <p:cNvPr id="3" name="Espace réservé du contenu 2"/>
          <p:cNvSpPr>
            <a:spLocks noGrp="1"/>
          </p:cNvSpPr>
          <p:nvPr>
            <p:ph idx="1"/>
          </p:nvPr>
        </p:nvSpPr>
        <p:spPr/>
        <p:txBody>
          <a:bodyPr>
            <a:normAutofit fontScale="62500" lnSpcReduction="20000"/>
          </a:bodyPr>
          <a:lstStyle/>
          <a:p>
            <a:r>
              <a:rPr lang="fr-FR" b="1" dirty="0"/>
              <a:t>Les textes réglementant le pastoralisme et la transhumance nationale et transfrontalière</a:t>
            </a:r>
            <a:endParaRPr lang="fr-FR" dirty="0"/>
          </a:p>
          <a:p>
            <a:pPr marL="82296" indent="0">
              <a:buNone/>
            </a:pPr>
            <a:r>
              <a:rPr lang="fr-FR" dirty="0"/>
              <a:t> </a:t>
            </a:r>
          </a:p>
          <a:p>
            <a:pPr lvl="0" algn="just"/>
            <a:r>
              <a:rPr lang="fr-FR" dirty="0"/>
              <a:t>Décret N°74/412 du 24 avril 1974, portant délimitation des périmètres nationaux d’aménagement agro- pastoraux et définissant le statut desdits terrains ;</a:t>
            </a:r>
          </a:p>
          <a:p>
            <a:pPr algn="just"/>
            <a:endParaRPr lang="fr-FR" dirty="0"/>
          </a:p>
          <a:p>
            <a:pPr algn="just"/>
            <a:r>
              <a:rPr lang="fr-FR" dirty="0"/>
              <a:t> Décret N°78/263 du 03 septembre 1978, sur les modalités de règlement des litiges agro- pastoraux ;</a:t>
            </a:r>
          </a:p>
          <a:p>
            <a:pPr marL="82296" indent="0" algn="just">
              <a:buNone/>
            </a:pPr>
            <a:r>
              <a:rPr lang="fr-FR" dirty="0"/>
              <a:t> </a:t>
            </a:r>
          </a:p>
          <a:p>
            <a:pPr marL="82296" indent="0" algn="just">
              <a:buNone/>
            </a:pPr>
            <a:r>
              <a:rPr lang="fr-FR" dirty="0"/>
              <a:t>La Commission Consultative chargée de règlement des conflits agropastoraux, sous la présidence des Sous- préfets. qui est habilitée à concilier les acteurs. La Commission est également chargée d’organiser l’espace agropastoral selon les besoins des agriculteurs et des éleveurs ainsi que  les exigences du développement.</a:t>
            </a:r>
          </a:p>
        </p:txBody>
      </p:sp>
    </p:spTree>
    <p:extLst>
      <p:ext uri="{BB962C8B-B14F-4D97-AF65-F5344CB8AC3E}">
        <p14:creationId xmlns:p14="http://schemas.microsoft.com/office/powerpoint/2010/main" val="2867675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1354162"/>
          </a:xfrm>
        </p:spPr>
        <p:txBody>
          <a:bodyPr>
            <a:normAutofit fontScale="90000"/>
          </a:bodyPr>
          <a:lstStyle/>
          <a:p>
            <a:r>
              <a:rPr lang="fr-FR" sz="2700" dirty="0"/>
              <a:t>Cadre législatif et règlementaire en matière de pastoralisme et de la transhumance: </a:t>
            </a:r>
            <a:r>
              <a:rPr lang="fr-FR" sz="2700" dirty="0">
                <a:solidFill>
                  <a:srgbClr val="FF0000"/>
                </a:solidFill>
              </a:rPr>
              <a:t>Cameroun</a:t>
            </a:r>
            <a:br>
              <a:rPr lang="fr-FR" sz="4400"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normAutofit fontScale="55000" lnSpcReduction="20000"/>
          </a:bodyPr>
          <a:lstStyle/>
          <a:p>
            <a:endParaRPr lang="fr-FR" dirty="0"/>
          </a:p>
          <a:p>
            <a:pPr algn="just"/>
            <a:r>
              <a:rPr lang="fr-FR" dirty="0"/>
              <a:t> Décret N° 76/420 du 14 septembre 1976, portant Réglementation de l’Elevage, de la Circulation et de l’Exploitation du Bétail;</a:t>
            </a:r>
          </a:p>
          <a:p>
            <a:endParaRPr lang="fr-FR" dirty="0"/>
          </a:p>
          <a:p>
            <a:pPr algn="just"/>
            <a:r>
              <a:rPr lang="fr-FR" dirty="0"/>
              <a:t> Arrêté N°02 /</a:t>
            </a:r>
            <a:r>
              <a:rPr lang="fr-FR" dirty="0" err="1"/>
              <a:t>Minepia</a:t>
            </a:r>
            <a:r>
              <a:rPr lang="fr-FR" dirty="0"/>
              <a:t> du 20 juillet 1988, portant actualisation du tracé des Pistes à Bétail  et Arrêté N°3/MINEPIA du 09 août 1989, Modifiant et Complétant l’Arrêté N°02/MINEPIA du 20 juillet 1988 portant actualisation du tracé des Pistes à Bétail ; Ces textes prévoient et précisent les tracés de la transhumance  nationale et transfrontalières avec les pays voisins, Tchad, RCA et Nigéria ;</a:t>
            </a:r>
          </a:p>
          <a:p>
            <a:endParaRPr lang="fr-FR" dirty="0"/>
          </a:p>
          <a:p>
            <a:pPr algn="just"/>
            <a:r>
              <a:rPr lang="fr-FR" dirty="0"/>
              <a:t>Arrêté N°026/CAB/PM du 09 Avril 2018, portant création, organisation et fonctionnement du Comité interministériel chargé de la prévention et de la résolution de problèmes résultant de la transhumance au Cameroun ;</a:t>
            </a:r>
          </a:p>
          <a:p>
            <a:endParaRPr lang="fr-FR" dirty="0"/>
          </a:p>
          <a:p>
            <a:r>
              <a:rPr lang="fr-FR" dirty="0"/>
              <a:t> Loi N°94/01du 20 janvier 1994, portant sur le Régime des forêts, de la faune et de la pêche avec son Décret N°95-466-PM du 20 juillet 1995, fixant les modalités d’application du régime de la faune</a:t>
            </a:r>
          </a:p>
          <a:p>
            <a:endParaRPr lang="fr-FR" dirty="0"/>
          </a:p>
          <a:p>
            <a:endParaRPr lang="fr-FR" dirty="0"/>
          </a:p>
        </p:txBody>
      </p:sp>
    </p:spTree>
    <p:extLst>
      <p:ext uri="{BB962C8B-B14F-4D97-AF65-F5344CB8AC3E}">
        <p14:creationId xmlns:p14="http://schemas.microsoft.com/office/powerpoint/2010/main" val="240314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Cadre législatif et règlementaire en matière de pastoralisme et de la transhumance: </a:t>
            </a:r>
            <a:r>
              <a:rPr lang="fr-FR" sz="2800" dirty="0">
                <a:solidFill>
                  <a:srgbClr val="FF0000"/>
                </a:solidFill>
              </a:rPr>
              <a:t>Tchad</a:t>
            </a:r>
          </a:p>
        </p:txBody>
      </p:sp>
      <p:sp>
        <p:nvSpPr>
          <p:cNvPr id="3" name="Espace réservé du contenu 2"/>
          <p:cNvSpPr>
            <a:spLocks noGrp="1"/>
          </p:cNvSpPr>
          <p:nvPr>
            <p:ph idx="1"/>
          </p:nvPr>
        </p:nvSpPr>
        <p:spPr>
          <a:xfrm>
            <a:off x="1435608" y="1447800"/>
            <a:ext cx="7498080" cy="5149552"/>
          </a:xfrm>
        </p:spPr>
        <p:txBody>
          <a:bodyPr>
            <a:normAutofit fontScale="62500" lnSpcReduction="20000"/>
          </a:bodyPr>
          <a:lstStyle/>
          <a:p>
            <a:r>
              <a:rPr lang="fr-FR" dirty="0"/>
              <a:t>Loi N°04 du 31 octobre 1959,  portant réglementation du nomadisme  et de la transhumance sur le territoire de la République du Tchad,</a:t>
            </a:r>
          </a:p>
          <a:p>
            <a:r>
              <a:rPr lang="fr-FR" dirty="0"/>
              <a:t>Note circulaire relative à la sécurisation des infrastructures (Note circulaire n° 001/PR/PM/SG/DGDE/DHPSS/08 du 23 avril 2008 à l’attention des Délégués Régionaux),</a:t>
            </a:r>
          </a:p>
          <a:p>
            <a:r>
              <a:rPr lang="fr-FR" dirty="0"/>
              <a:t>Loi n° 31-61 du 20 mai 1961 organisant des secteurs à vocation pastorale autour de chacun des forages du Chari-Baguirmi;</a:t>
            </a:r>
          </a:p>
          <a:p>
            <a:pPr lvl="0"/>
            <a:r>
              <a:rPr lang="fr-FR" dirty="0"/>
              <a:t>La loi n° 14/PR/98 relative aux principes généraux de la protection de l’environnement,</a:t>
            </a:r>
          </a:p>
          <a:p>
            <a:pPr lvl="0"/>
            <a:r>
              <a:rPr lang="fr-FR" dirty="0"/>
              <a:t>La loi n° 14/PR/2008 portant régime des forêts, de la faune et des ressources halieutiques,</a:t>
            </a:r>
          </a:p>
          <a:p>
            <a:pPr lvl="0"/>
            <a:r>
              <a:rPr lang="fr-FR" dirty="0"/>
              <a:t>La loi n° 14/PR/95 relative à la protection des végétaux,</a:t>
            </a:r>
          </a:p>
          <a:p>
            <a:pPr lvl="0"/>
            <a:r>
              <a:rPr lang="fr-FR" dirty="0"/>
              <a:t>La loi n° 16/PR/99 de 1999 portant Code de l’Eau.</a:t>
            </a:r>
          </a:p>
          <a:p>
            <a:pPr lvl="0"/>
            <a:r>
              <a:rPr lang="fr-FR" dirty="0"/>
              <a:t>L’Ordonnance n°043/PR/2018 du 31 août 2018 portant Orientation Agro-</a:t>
            </a:r>
            <a:r>
              <a:rPr lang="fr-FR" dirty="0" err="1"/>
              <a:t>Sylvo</a:t>
            </a:r>
            <a:r>
              <a:rPr lang="fr-FR" dirty="0"/>
              <a:t>-Pastorale (OAH) </a:t>
            </a:r>
          </a:p>
          <a:p>
            <a:endParaRPr lang="fr-FR" dirty="0"/>
          </a:p>
          <a:p>
            <a:endParaRPr lang="fr-FR" dirty="0"/>
          </a:p>
        </p:txBody>
      </p:sp>
    </p:spTree>
    <p:extLst>
      <p:ext uri="{BB962C8B-B14F-4D97-AF65-F5344CB8AC3E}">
        <p14:creationId xmlns:p14="http://schemas.microsoft.com/office/powerpoint/2010/main" val="111229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Cadre législatif et règlementaire en matière de pastoralisme et de la transhumance: </a:t>
            </a:r>
            <a:r>
              <a:rPr lang="fr-FR" sz="2800" dirty="0">
                <a:solidFill>
                  <a:srgbClr val="FF0000"/>
                </a:solidFill>
              </a:rPr>
              <a:t>Tchad</a:t>
            </a:r>
          </a:p>
        </p:txBody>
      </p:sp>
      <p:sp>
        <p:nvSpPr>
          <p:cNvPr id="3" name="Espace réservé du contenu 2"/>
          <p:cNvSpPr>
            <a:spLocks noGrp="1"/>
          </p:cNvSpPr>
          <p:nvPr>
            <p:ph idx="1"/>
          </p:nvPr>
        </p:nvSpPr>
        <p:spPr>
          <a:xfrm>
            <a:off x="1115616" y="1447800"/>
            <a:ext cx="7818072" cy="5221560"/>
          </a:xfrm>
        </p:spPr>
        <p:txBody>
          <a:bodyPr>
            <a:normAutofit fontScale="40000" lnSpcReduction="20000"/>
          </a:bodyPr>
          <a:lstStyle/>
          <a:p>
            <a:pPr lvl="0"/>
            <a:r>
              <a:rPr lang="fr-FR" sz="5000" dirty="0"/>
              <a:t>Les lois n° 23, 24 et 25 du 22 juillet 1967 portant respectivement statut des biens domaniaux, le régime de la propriété foncière et des droits coutumiers, les limitations des droits fonciers et leurs décrets d’application (n°186, 187, 188)  datant du 1</a:t>
            </a:r>
            <a:r>
              <a:rPr lang="fr-FR" sz="5000" baseline="30000" dirty="0"/>
              <a:t>er</a:t>
            </a:r>
            <a:r>
              <a:rPr lang="fr-FR" sz="5000" dirty="0"/>
              <a:t> août 1967,</a:t>
            </a:r>
          </a:p>
          <a:p>
            <a:pPr lvl="0"/>
            <a:r>
              <a:rPr lang="fr-FR" sz="5000" dirty="0"/>
              <a:t>L’ordonnance n° 27/INT-SUR du 28 juillet 1962 portant réglementation des associations et son Décret d’application du 25 août 1962,</a:t>
            </a:r>
          </a:p>
          <a:p>
            <a:pPr lvl="0"/>
            <a:r>
              <a:rPr lang="fr-FR" sz="5000" dirty="0"/>
              <a:t>L’Ordonnance n° 025/PR/92 portant statut général des groupements, des groupements à vocation coopérative et des coopératives en République du Tchad et son décret d’application</a:t>
            </a:r>
          </a:p>
          <a:p>
            <a:pPr>
              <a:buFont typeface="Wingdings" panose="05000000000000000000" pitchFamily="2" charset="2"/>
              <a:buChar char="q"/>
            </a:pPr>
            <a:r>
              <a:rPr lang="fr-FR" sz="5000" dirty="0"/>
              <a:t>La Loi d’Orientation Agro- </a:t>
            </a:r>
            <a:r>
              <a:rPr lang="fr-FR" sz="5000" dirty="0" err="1"/>
              <a:t>sylvo</a:t>
            </a:r>
            <a:r>
              <a:rPr lang="fr-FR" sz="5000" dirty="0"/>
              <a:t>- pastorale et Halieutique (LOAH),  qui vient d’être votée en 2019 et qui prévoyait un </a:t>
            </a:r>
            <a:r>
              <a:rPr lang="fr-FR" sz="5000" u="sng" dirty="0"/>
              <a:t>Code Rural d’ici 5 ans</a:t>
            </a:r>
            <a:r>
              <a:rPr lang="fr-FR" sz="5000" b="1" u="sng" dirty="0"/>
              <a:t>;</a:t>
            </a:r>
          </a:p>
          <a:p>
            <a:pPr marL="82296" indent="0">
              <a:buNone/>
            </a:pPr>
            <a:endParaRPr lang="fr-FR" sz="5000" b="1" u="sng" dirty="0"/>
          </a:p>
          <a:p>
            <a:pPr>
              <a:buFont typeface="Wingdings" panose="05000000000000000000" pitchFamily="2" charset="2"/>
              <a:buChar char="q"/>
            </a:pPr>
            <a:r>
              <a:rPr lang="fr-FR" sz="5000" b="1" dirty="0">
                <a:solidFill>
                  <a:srgbClr val="FF0000"/>
                </a:solidFill>
              </a:rPr>
              <a:t>Une relecture du code foncier et domanial est en cours;</a:t>
            </a:r>
          </a:p>
          <a:p>
            <a:pPr>
              <a:buFont typeface="Wingdings" panose="05000000000000000000" pitchFamily="2" charset="2"/>
              <a:buChar char="q"/>
            </a:pPr>
            <a:r>
              <a:rPr lang="fr-FR" sz="5000" b="1" dirty="0">
                <a:solidFill>
                  <a:srgbClr val="FF0000"/>
                </a:solidFill>
              </a:rPr>
              <a:t>Un projet de Loi d’orientation de l’Aménagement de territoire est  dans le circuit d’adoption;</a:t>
            </a:r>
          </a:p>
          <a:p>
            <a:pPr marL="82296" lvl="0" indent="0">
              <a:buNone/>
            </a:pPr>
            <a:r>
              <a:rPr lang="fr-FR" dirty="0">
                <a:solidFill>
                  <a:srgbClr val="FF0000"/>
                </a:solidFill>
              </a:rPr>
              <a:t>.</a:t>
            </a:r>
          </a:p>
          <a:p>
            <a:endParaRPr lang="fr-FR" dirty="0"/>
          </a:p>
        </p:txBody>
      </p:sp>
    </p:spTree>
    <p:extLst>
      <p:ext uri="{BB962C8B-B14F-4D97-AF65-F5344CB8AC3E}">
        <p14:creationId xmlns:p14="http://schemas.microsoft.com/office/powerpoint/2010/main" val="2669454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Textes communs régissant le pastoralisme et la transhumance</a:t>
            </a:r>
          </a:p>
        </p:txBody>
      </p:sp>
      <p:sp>
        <p:nvSpPr>
          <p:cNvPr id="3" name="Espace réservé du contenu 2"/>
          <p:cNvSpPr>
            <a:spLocks noGrp="1"/>
          </p:cNvSpPr>
          <p:nvPr>
            <p:ph idx="1"/>
          </p:nvPr>
        </p:nvSpPr>
        <p:spPr>
          <a:xfrm>
            <a:off x="1435608" y="1447800"/>
            <a:ext cx="7498080" cy="5149552"/>
          </a:xfrm>
        </p:spPr>
        <p:txBody>
          <a:bodyPr>
            <a:normAutofit lnSpcReduction="10000"/>
          </a:bodyPr>
          <a:lstStyle/>
          <a:p>
            <a:pPr marL="82296" indent="0" algn="just">
              <a:buNone/>
            </a:pPr>
            <a:r>
              <a:rPr lang="fr-FR" sz="2800" dirty="0"/>
              <a:t>	En zone CEMAC</a:t>
            </a:r>
          </a:p>
          <a:p>
            <a:pPr marL="82296" indent="0" algn="just">
              <a:buNone/>
            </a:pPr>
            <a:endParaRPr lang="fr-FR" sz="2800" dirty="0"/>
          </a:p>
          <a:p>
            <a:pPr algn="just"/>
            <a:r>
              <a:rPr lang="fr-FR" sz="2000" dirty="0"/>
              <a:t>Décision N°1/94- CEBEVHIRA-018-CE-29 du 16 mars 1984, autorisant la mise en circulation du passeport de bétail et le CIT.</a:t>
            </a:r>
          </a:p>
          <a:p>
            <a:pPr algn="just"/>
            <a:r>
              <a:rPr lang="fr-FR" sz="2000" dirty="0"/>
              <a:t>Acte 31/84-UDEAC-413 du 19 Décembre 1984, adoptant l’accord relatif à l’harmonisation des législations et règlementations zoo- sanitaires en zone UDEAC.</a:t>
            </a:r>
          </a:p>
          <a:p>
            <a:pPr algn="just"/>
            <a:endParaRPr lang="fr-FR" sz="2000" dirty="0"/>
          </a:p>
          <a:p>
            <a:pPr algn="just"/>
            <a:r>
              <a:rPr lang="fr-FR" sz="2000"/>
              <a:t>Règlementation zoo-sanitaire </a:t>
            </a:r>
            <a:r>
              <a:rPr lang="fr-FR" sz="2000" dirty="0"/>
              <a:t>en zone CEMAC (en cours)</a:t>
            </a:r>
          </a:p>
          <a:p>
            <a:pPr algn="just"/>
            <a:endParaRPr lang="fr-FR" sz="2000" dirty="0"/>
          </a:p>
          <a:p>
            <a:pPr algn="just"/>
            <a:r>
              <a:rPr lang="fr-FR" sz="2000" dirty="0"/>
              <a:t>Accord bilatéral de coopération technique, entre la République Centrafricaine et la République du Tchad, en matière de mouvement du bétail signé en date du 30 octobre 2012.</a:t>
            </a:r>
          </a:p>
          <a:p>
            <a:pPr algn="just"/>
            <a:endParaRPr lang="fr-FR" sz="2000" dirty="0"/>
          </a:p>
          <a:p>
            <a:pPr algn="just"/>
            <a:endParaRPr lang="fr-FR" sz="2800" dirty="0"/>
          </a:p>
        </p:txBody>
      </p:sp>
    </p:spTree>
    <p:extLst>
      <p:ext uri="{BB962C8B-B14F-4D97-AF65-F5344CB8AC3E}">
        <p14:creationId xmlns:p14="http://schemas.microsoft.com/office/powerpoint/2010/main" val="139754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4">
            <a:extLst>
              <a:ext uri="{FF2B5EF4-FFF2-40B4-BE49-F238E27FC236}">
                <a16:creationId xmlns:a16="http://schemas.microsoft.com/office/drawing/2014/main" id="{877F0C0D-B1D6-6F47-B728-BFF963592D99}"/>
              </a:ext>
            </a:extLst>
          </p:cNvPr>
          <p:cNvPicPr>
            <a:picLocks noChangeAspect="1"/>
          </p:cNvPicPr>
          <p:nvPr/>
        </p:nvPicPr>
        <p:blipFill>
          <a:blip r:embed="rId2"/>
          <a:stretch>
            <a:fillRect/>
          </a:stretch>
        </p:blipFill>
        <p:spPr>
          <a:xfrm>
            <a:off x="1115616" y="116632"/>
            <a:ext cx="8028384" cy="6624736"/>
          </a:xfrm>
          <a:prstGeom prst="rect">
            <a:avLst/>
          </a:prstGeom>
        </p:spPr>
      </p:pic>
    </p:spTree>
    <p:extLst>
      <p:ext uri="{BB962C8B-B14F-4D97-AF65-F5344CB8AC3E}">
        <p14:creationId xmlns:p14="http://schemas.microsoft.com/office/powerpoint/2010/main" val="271504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 Général</a:t>
            </a:r>
          </a:p>
        </p:txBody>
      </p:sp>
      <p:sp>
        <p:nvSpPr>
          <p:cNvPr id="3" name="Espace réservé du contenu 2"/>
          <p:cNvSpPr>
            <a:spLocks noGrp="1"/>
          </p:cNvSpPr>
          <p:nvPr>
            <p:ph idx="1"/>
          </p:nvPr>
        </p:nvSpPr>
        <p:spPr>
          <a:xfrm>
            <a:off x="971600" y="1340768"/>
            <a:ext cx="8064896" cy="5328592"/>
          </a:xfrm>
        </p:spPr>
        <p:txBody>
          <a:bodyPr>
            <a:normAutofit fontScale="85000" lnSpcReduction="20000"/>
          </a:bodyPr>
          <a:lstStyle/>
          <a:p>
            <a:pPr marL="82296" indent="0">
              <a:buNone/>
            </a:pPr>
            <a:r>
              <a:rPr lang="fr-FR" sz="2400" b="1" dirty="0"/>
              <a:t>1/ 	Résultats attendus de la mission, Calendrier et 	Méthodologie</a:t>
            </a:r>
          </a:p>
          <a:p>
            <a:pPr marL="82296" indent="0" algn="just">
              <a:buNone/>
            </a:pPr>
            <a:endParaRPr lang="fr-FR" sz="2400" b="1" dirty="0"/>
          </a:p>
          <a:p>
            <a:pPr marL="82296" indent="0" algn="just">
              <a:buNone/>
            </a:pPr>
            <a:r>
              <a:rPr lang="fr-FR" sz="2400" b="1" dirty="0"/>
              <a:t>2/ 	Aspects du pastoralisme et de la transhumance en 	Afrique centrale (RCA, Cameroun, Tchad et RDC);</a:t>
            </a:r>
          </a:p>
          <a:p>
            <a:pPr marL="82296" indent="0" algn="just">
              <a:buNone/>
            </a:pPr>
            <a:endParaRPr lang="fr-FR" sz="2000" b="1" dirty="0"/>
          </a:p>
          <a:p>
            <a:pPr marL="82296" indent="0" algn="just">
              <a:buNone/>
            </a:pPr>
            <a:r>
              <a:rPr lang="fr-FR" sz="2000" b="1" dirty="0"/>
              <a:t>3/ 	Présentation et analyse des cadres législatifs et règlementaires 	régissant le pastoralisme et la transhumance de 3 pays  : RCA, 	Cameroun et Tchad. </a:t>
            </a:r>
          </a:p>
          <a:p>
            <a:pPr marL="82296" indent="0" algn="just">
              <a:buNone/>
            </a:pPr>
            <a:endParaRPr lang="fr-FR" sz="2400" b="1" dirty="0"/>
          </a:p>
          <a:p>
            <a:pPr marL="82296" indent="0" algn="just">
              <a:buNone/>
            </a:pPr>
            <a:r>
              <a:rPr lang="fr-FR" sz="2400" b="1" dirty="0"/>
              <a:t>4/ 	Contextes sécuritaires liés au pastoralisme et à la 	transhumance en RCA, Cameroun, Tchad et RDC;</a:t>
            </a:r>
          </a:p>
          <a:p>
            <a:pPr marL="82296" indent="0" algn="just">
              <a:buNone/>
            </a:pPr>
            <a:endParaRPr lang="fr-FR" sz="2400" b="1" dirty="0"/>
          </a:p>
          <a:p>
            <a:pPr marL="82296" indent="0" algn="just">
              <a:buNone/>
            </a:pPr>
            <a:r>
              <a:rPr lang="fr-FR" sz="2400" b="1" dirty="0"/>
              <a:t>5/ 	Expériences en matière de bonnes pratiques pour la 	gestion du pastoralisme et de la transhumance en 	Afrique centrale;</a:t>
            </a:r>
          </a:p>
          <a:p>
            <a:pPr marL="82296" indent="0" algn="just">
              <a:buNone/>
            </a:pPr>
            <a:endParaRPr lang="fr-FR" sz="2400" b="1" dirty="0"/>
          </a:p>
          <a:p>
            <a:pPr marL="82296" indent="0">
              <a:buNone/>
            </a:pPr>
            <a:r>
              <a:rPr lang="fr-FR" sz="2400" b="1" dirty="0"/>
              <a:t>6/ 	Conclusions et recommandations</a:t>
            </a:r>
          </a:p>
          <a:p>
            <a:endParaRPr lang="fr-FR" sz="2400" dirty="0"/>
          </a:p>
          <a:p>
            <a:endParaRPr lang="fr-FR" dirty="0"/>
          </a:p>
          <a:p>
            <a:endParaRPr lang="fr-FR" dirty="0"/>
          </a:p>
          <a:p>
            <a:endParaRPr lang="fr-FR" dirty="0"/>
          </a:p>
        </p:txBody>
      </p:sp>
    </p:spTree>
    <p:extLst>
      <p:ext uri="{BB962C8B-B14F-4D97-AF65-F5344CB8AC3E}">
        <p14:creationId xmlns:p14="http://schemas.microsoft.com/office/powerpoint/2010/main" val="164775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p:txBody>
          <a:bodyPr>
            <a:normAutofit lnSpcReduction="10000"/>
          </a:bodyPr>
          <a:lstStyle/>
          <a:p>
            <a:pPr algn="just"/>
            <a:r>
              <a:rPr lang="fr-FR" sz="2800" dirty="0"/>
              <a:t>Nécessité de mis à jour des textes de pays qui sont pour la plupart vieux, </a:t>
            </a:r>
            <a:r>
              <a:rPr lang="fr-FR" sz="2800" dirty="0" err="1"/>
              <a:t>obselètes</a:t>
            </a:r>
            <a:r>
              <a:rPr lang="fr-FR" sz="2800" dirty="0"/>
              <a:t>;</a:t>
            </a:r>
          </a:p>
          <a:p>
            <a:pPr algn="just"/>
            <a:endParaRPr lang="fr-FR" sz="2800" dirty="0"/>
          </a:p>
          <a:p>
            <a:pPr algn="just"/>
            <a:r>
              <a:rPr lang="fr-FR" sz="2800" dirty="0"/>
              <a:t>Adapter les nouveaux textes en fonction des agendas climatiques et sécuritaires;</a:t>
            </a:r>
          </a:p>
          <a:p>
            <a:endParaRPr lang="fr-FR" sz="2800" dirty="0"/>
          </a:p>
          <a:p>
            <a:r>
              <a:rPr lang="fr-FR" sz="2800" dirty="0"/>
              <a:t>Les Accords bi et multilatéraux, doivent être redynamiser et appliqués;</a:t>
            </a:r>
          </a:p>
          <a:p>
            <a:pPr marL="82296" indent="0">
              <a:buNone/>
            </a:pPr>
            <a:endParaRPr lang="fr-FR" sz="2800" dirty="0"/>
          </a:p>
          <a:p>
            <a:r>
              <a:rPr lang="fr-FR" sz="2800" dirty="0"/>
              <a:t>Nécessité d’impliquer les OP dans la  vulgarisation des textes</a:t>
            </a:r>
          </a:p>
        </p:txBody>
      </p:sp>
    </p:spTree>
    <p:extLst>
      <p:ext uri="{BB962C8B-B14F-4D97-AF65-F5344CB8AC3E}">
        <p14:creationId xmlns:p14="http://schemas.microsoft.com/office/powerpoint/2010/main" val="221184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5674960"/>
          </a:xfrm>
        </p:spPr>
        <p:txBody>
          <a:bodyPr>
            <a:normAutofit/>
          </a:bodyPr>
          <a:lstStyle/>
          <a:p>
            <a:pPr marL="82296" algn="ctr"/>
            <a:r>
              <a:rPr lang="fr-FR" sz="2800" dirty="0"/>
              <a:t>4</a:t>
            </a:r>
            <a:r>
              <a:rPr lang="fr-FR" sz="2800" baseline="30000" dirty="0"/>
              <a:t>ème</a:t>
            </a:r>
            <a:r>
              <a:rPr lang="fr-FR" sz="2800" dirty="0"/>
              <a:t> partie:</a:t>
            </a:r>
            <a:br>
              <a:rPr lang="fr-FR" sz="2800" dirty="0"/>
            </a:br>
            <a:r>
              <a:rPr lang="fr-FR" sz="2800" dirty="0"/>
              <a:t> </a:t>
            </a:r>
            <a:br>
              <a:rPr lang="fr-FR" sz="2800" dirty="0"/>
            </a:br>
            <a:r>
              <a:rPr lang="fr-FR" sz="2800" dirty="0"/>
              <a:t>Contextes sécuritaires liés au pastoralisme et à la 	transhumance en RCA, Cameroun, Tchad et RDC;</a:t>
            </a:r>
            <a:br>
              <a:rPr lang="fr-FR" sz="2800" dirty="0"/>
            </a:br>
            <a:br>
              <a:rPr lang="fr-FR" sz="4400" dirty="0"/>
            </a:br>
            <a:br>
              <a:rPr lang="fr-FR" sz="4400" dirty="0"/>
            </a:br>
            <a:endParaRPr lang="fr-FR" dirty="0"/>
          </a:p>
        </p:txBody>
      </p:sp>
    </p:spTree>
    <p:extLst>
      <p:ext uri="{BB962C8B-B14F-4D97-AF65-F5344CB8AC3E}">
        <p14:creationId xmlns:p14="http://schemas.microsoft.com/office/powerpoint/2010/main" val="1851229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sz="2800" dirty="0"/>
              <a:t>Insécurités liées au pastoralisme et à la transhumance</a:t>
            </a:r>
          </a:p>
        </p:txBody>
      </p:sp>
      <p:sp>
        <p:nvSpPr>
          <p:cNvPr id="3" name="Espace réservé du contenu 2"/>
          <p:cNvSpPr>
            <a:spLocks noGrp="1"/>
          </p:cNvSpPr>
          <p:nvPr>
            <p:ph idx="1"/>
          </p:nvPr>
        </p:nvSpPr>
        <p:spPr/>
        <p:txBody>
          <a:bodyPr>
            <a:normAutofit fontScale="70000" lnSpcReduction="20000"/>
          </a:bodyPr>
          <a:lstStyle/>
          <a:p>
            <a:endParaRPr lang="fr-FR" dirty="0"/>
          </a:p>
          <a:p>
            <a:pPr algn="just"/>
            <a:r>
              <a:rPr lang="fr-FR" dirty="0"/>
              <a:t>Définition du concept « insécurité »: Manque de sécurité; inquiétude provoquée par l'éventualité d'un danger. </a:t>
            </a:r>
          </a:p>
          <a:p>
            <a:pPr marL="82296" indent="0">
              <a:buNone/>
            </a:pPr>
            <a:endParaRPr lang="fr-FR" i="1" dirty="0"/>
          </a:p>
          <a:p>
            <a:pPr algn="just"/>
            <a:r>
              <a:rPr lang="fr-FR" dirty="0"/>
              <a:t>Pour une personne, un animal ou une </a:t>
            </a:r>
            <a:r>
              <a:rPr lang="fr-FR" u="sng" dirty="0">
                <a:hlinkClick r:id="rId2"/>
              </a:rPr>
              <a:t>collectivité</a:t>
            </a:r>
            <a:r>
              <a:rPr lang="fr-FR" dirty="0"/>
              <a:t>, l'insécurité est l'</a:t>
            </a:r>
            <a:r>
              <a:rPr lang="fr-FR" b="1" dirty="0"/>
              <a:t>inquiétude</a:t>
            </a:r>
            <a:r>
              <a:rPr lang="fr-FR" dirty="0"/>
              <a:t> qui résulte du </a:t>
            </a:r>
            <a:r>
              <a:rPr lang="fr-FR" b="1" dirty="0"/>
              <a:t>manque de sécurité</a:t>
            </a:r>
            <a:r>
              <a:rPr lang="fr-FR" dirty="0"/>
              <a:t> et de l'</a:t>
            </a:r>
            <a:r>
              <a:rPr lang="fr-FR" b="1" dirty="0"/>
              <a:t>éventualité d'un danger réel ou imaginé</a:t>
            </a:r>
            <a:r>
              <a:rPr lang="fr-FR" dirty="0"/>
              <a:t>. Dans notre </a:t>
            </a:r>
            <a:r>
              <a:rPr lang="fr-FR" u="sng" dirty="0">
                <a:hlinkClick r:id="rId3"/>
              </a:rPr>
              <a:t>société</a:t>
            </a:r>
            <a:r>
              <a:rPr lang="fr-FR" dirty="0"/>
              <a:t>, elle est l'ensemble des menaces physiques, </a:t>
            </a:r>
            <a:r>
              <a:rPr lang="fr-FR" u="sng" dirty="0">
                <a:hlinkClick r:id="rId4"/>
              </a:rPr>
              <a:t>morales</a:t>
            </a:r>
            <a:r>
              <a:rPr lang="fr-FR" dirty="0"/>
              <a:t>, économiques, sociales, politiques, </a:t>
            </a:r>
            <a:r>
              <a:rPr lang="fr-FR" u="sng" dirty="0">
                <a:hlinkClick r:id="rId5" tooltip="Définition de l'environnement"/>
              </a:rPr>
              <a:t>environnementales</a:t>
            </a:r>
            <a:r>
              <a:rPr lang="fr-FR" dirty="0"/>
              <a:t> et </a:t>
            </a:r>
            <a:r>
              <a:rPr lang="fr-FR" u="sng" dirty="0">
                <a:hlinkClick r:id="rId6" tooltip="Définition de culture"/>
              </a:rPr>
              <a:t>culturelles</a:t>
            </a:r>
            <a:r>
              <a:rPr lang="fr-FR" dirty="0"/>
              <a:t> rencontrées dans la vie quotidienne et qui font que la sûreté physique et la tranquillité ne sont plus assurées.</a:t>
            </a:r>
            <a:br>
              <a:rPr lang="fr-FR" dirty="0"/>
            </a:br>
            <a:br>
              <a:rPr lang="fr-FR" dirty="0"/>
            </a:br>
            <a:endParaRPr lang="fr-FR" dirty="0"/>
          </a:p>
        </p:txBody>
      </p:sp>
    </p:spTree>
    <p:extLst>
      <p:ext uri="{BB962C8B-B14F-4D97-AF65-F5344CB8AC3E}">
        <p14:creationId xmlns:p14="http://schemas.microsoft.com/office/powerpoint/2010/main" val="1669791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Phénomène d’insécurité liée au pastoralisme et la transhumance en </a:t>
            </a:r>
            <a:r>
              <a:rPr lang="fr-FR" sz="2800" dirty="0">
                <a:solidFill>
                  <a:srgbClr val="FF0000"/>
                </a:solidFill>
              </a:rPr>
              <a:t>RCA</a:t>
            </a:r>
          </a:p>
        </p:txBody>
      </p:sp>
      <p:sp>
        <p:nvSpPr>
          <p:cNvPr id="3" name="Espace réservé du contenu 2"/>
          <p:cNvSpPr>
            <a:spLocks noGrp="1"/>
          </p:cNvSpPr>
          <p:nvPr>
            <p:ph idx="1"/>
          </p:nvPr>
        </p:nvSpPr>
        <p:spPr/>
        <p:txBody>
          <a:bodyPr>
            <a:normAutofit/>
          </a:bodyPr>
          <a:lstStyle/>
          <a:p>
            <a:pPr marL="82296" indent="0">
              <a:buNone/>
            </a:pPr>
            <a:r>
              <a:rPr lang="fr-FR" sz="2000" b="1" u="sng" dirty="0"/>
              <a:t>Situation avant la crise de 2012/2013</a:t>
            </a:r>
          </a:p>
          <a:p>
            <a:pPr>
              <a:buFont typeface="Wingdings" panose="05000000000000000000" pitchFamily="2" charset="2"/>
              <a:buChar char="ü"/>
            </a:pPr>
            <a:r>
              <a:rPr lang="fr-FR" sz="2000" dirty="0"/>
              <a:t>Violences (destruction de champs, vols de bétail, kidnapping des enfants, actes de cruauté sur le bétail);</a:t>
            </a:r>
          </a:p>
          <a:p>
            <a:pPr marL="82296" indent="0">
              <a:buNone/>
            </a:pPr>
            <a:endParaRPr lang="fr-FR" sz="2000" dirty="0"/>
          </a:p>
          <a:p>
            <a:pPr>
              <a:buFont typeface="Wingdings" panose="05000000000000000000" pitchFamily="2" charset="2"/>
              <a:buChar char="ü"/>
            </a:pPr>
            <a:r>
              <a:rPr lang="fr-FR" sz="2000" dirty="0"/>
              <a:t>Extrême violence en 2002/ 2003, 1000 morts de suite de conflits entre éleveurs et agriculteurs à </a:t>
            </a:r>
            <a:r>
              <a:rPr lang="fr-FR" sz="2000" dirty="0" err="1"/>
              <a:t>Boromata</a:t>
            </a:r>
            <a:r>
              <a:rPr lang="fr-FR" sz="2000" dirty="0"/>
              <a:t> et </a:t>
            </a:r>
            <a:r>
              <a:rPr lang="fr-FR" sz="2000" dirty="0" err="1"/>
              <a:t>Vodomassa</a:t>
            </a:r>
            <a:r>
              <a:rPr lang="fr-FR" sz="2000" dirty="0"/>
              <a:t> (rapport G. Florent et T. </a:t>
            </a:r>
            <a:r>
              <a:rPr lang="fr-FR" sz="2000" dirty="0" err="1"/>
              <a:t>Vircolon</a:t>
            </a:r>
            <a:r>
              <a:rPr lang="fr-FR" sz="2000" dirty="0"/>
              <a:t>, 2018);</a:t>
            </a:r>
          </a:p>
          <a:p>
            <a:pPr marL="82296" indent="0">
              <a:buNone/>
            </a:pPr>
            <a:endParaRPr lang="fr-FR" sz="2000" dirty="0"/>
          </a:p>
          <a:p>
            <a:pPr marL="82296" indent="0">
              <a:buNone/>
            </a:pPr>
            <a:r>
              <a:rPr lang="fr-FR" sz="2000" b="1" u="sng" dirty="0"/>
              <a:t>Situation après la crise de 2012/2013</a:t>
            </a:r>
          </a:p>
          <a:p>
            <a:pPr>
              <a:buFont typeface="Wingdings" panose="05000000000000000000" pitchFamily="2" charset="2"/>
              <a:buChar char="ü"/>
            </a:pPr>
            <a:r>
              <a:rPr lang="fr-FR" sz="2000" dirty="0" err="1"/>
              <a:t>Boulersement</a:t>
            </a:r>
            <a:r>
              <a:rPr lang="fr-FR" sz="2000" dirty="0"/>
              <a:t> total de le géographie du pastoralisme dont les </a:t>
            </a:r>
            <a:r>
              <a:rPr lang="fr-FR" sz="2000" u="sng" dirty="0"/>
              <a:t>¾ des pasteurs se trouvent actuellement dans la zone de la rébellion</a:t>
            </a:r>
          </a:p>
          <a:p>
            <a:pPr marL="82296" indent="0">
              <a:buNone/>
            </a:pPr>
            <a:endParaRPr lang="fr-FR" sz="2000" dirty="0"/>
          </a:p>
          <a:p>
            <a:pPr marL="82296" indent="0">
              <a:buNone/>
            </a:pPr>
            <a:endParaRPr lang="fr-FR" sz="2000" dirty="0"/>
          </a:p>
        </p:txBody>
      </p:sp>
    </p:spTree>
    <p:extLst>
      <p:ext uri="{BB962C8B-B14F-4D97-AF65-F5344CB8AC3E}">
        <p14:creationId xmlns:p14="http://schemas.microsoft.com/office/powerpoint/2010/main" val="229781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Phénomène d’insécurité liée au pastoralisme et la transhumance en </a:t>
            </a:r>
            <a:r>
              <a:rPr lang="fr-FR" sz="2800" dirty="0">
                <a:solidFill>
                  <a:srgbClr val="FF0000"/>
                </a:solidFill>
              </a:rPr>
              <a:t>RCA</a:t>
            </a:r>
            <a:r>
              <a:rPr lang="fr-FR" sz="2800" dirty="0"/>
              <a:t> (suite et fin)</a:t>
            </a:r>
          </a:p>
        </p:txBody>
      </p:sp>
      <p:sp>
        <p:nvSpPr>
          <p:cNvPr id="3" name="Espace réservé du contenu 2"/>
          <p:cNvSpPr>
            <a:spLocks noGrp="1"/>
          </p:cNvSpPr>
          <p:nvPr>
            <p:ph idx="1"/>
          </p:nvPr>
        </p:nvSpPr>
        <p:spPr/>
        <p:txBody>
          <a:bodyPr>
            <a:normAutofit/>
          </a:bodyPr>
          <a:lstStyle/>
          <a:p>
            <a:pPr algn="just">
              <a:buFont typeface="Wingdings" panose="05000000000000000000" pitchFamily="2" charset="2"/>
              <a:buChar char="ü"/>
            </a:pPr>
            <a:r>
              <a:rPr lang="fr-FR" dirty="0"/>
              <a:t> </a:t>
            </a:r>
            <a:r>
              <a:rPr lang="fr-FR" sz="2400" b="1" u="sng" dirty="0"/>
              <a:t>Plusieurs milliers</a:t>
            </a:r>
            <a:r>
              <a:rPr lang="fr-FR" sz="2400" dirty="0"/>
              <a:t> de morts, de blessés, de disparus et de déplacés,</a:t>
            </a:r>
          </a:p>
          <a:p>
            <a:pPr marL="82296" indent="0">
              <a:buNone/>
            </a:pPr>
            <a:endParaRPr lang="fr-FR" sz="2400" dirty="0"/>
          </a:p>
          <a:p>
            <a:pPr algn="just">
              <a:buFont typeface="Wingdings" panose="05000000000000000000" pitchFamily="2" charset="2"/>
              <a:buChar char="ü"/>
            </a:pPr>
            <a:r>
              <a:rPr lang="fr-FR" sz="2400" dirty="0"/>
              <a:t>Appauvrissement, misère, banditisme, braconnage, « </a:t>
            </a:r>
            <a:r>
              <a:rPr lang="fr-FR" sz="2400" dirty="0" err="1"/>
              <a:t>milicisation</a:t>
            </a:r>
            <a:r>
              <a:rPr lang="fr-FR" sz="2400" dirty="0"/>
              <a:t> » des jeunes, </a:t>
            </a:r>
            <a:r>
              <a:rPr lang="fr-FR" sz="2400" dirty="0" err="1"/>
              <a:t>etc</a:t>
            </a:r>
            <a:endParaRPr lang="fr-FR" sz="2400" dirty="0"/>
          </a:p>
          <a:p>
            <a:pPr marL="82296" indent="0">
              <a:buNone/>
            </a:pPr>
            <a:endParaRPr lang="fr-FR" sz="2400" dirty="0"/>
          </a:p>
          <a:p>
            <a:pPr algn="just">
              <a:buFont typeface="Wingdings" panose="05000000000000000000" pitchFamily="2" charset="2"/>
              <a:buChar char="ü"/>
            </a:pPr>
            <a:r>
              <a:rPr lang="fr-FR" sz="2400" dirty="0"/>
              <a:t>Enrichissement des Groupes armés grâce à la taxation du bétail. </a:t>
            </a:r>
            <a:r>
              <a:rPr lang="fr-FR" sz="2400" b="1" u="sng" dirty="0"/>
              <a:t>6 millions d’euros </a:t>
            </a:r>
            <a:r>
              <a:rPr lang="fr-FR" sz="2400" dirty="0"/>
              <a:t>soit près de 4 milliards sont gagnés par an par les groupes rebelles (IPIS, 2017).</a:t>
            </a:r>
          </a:p>
          <a:p>
            <a:pPr marL="82296" indent="0">
              <a:buNone/>
            </a:pPr>
            <a:endParaRPr lang="fr-FR" dirty="0"/>
          </a:p>
        </p:txBody>
      </p:sp>
    </p:spTree>
    <p:extLst>
      <p:ext uri="{BB962C8B-B14F-4D97-AF65-F5344CB8AC3E}">
        <p14:creationId xmlns:p14="http://schemas.microsoft.com/office/powerpoint/2010/main" val="4197171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Phénomène d’insécurité liée au pastoralisme et la transhumance au Cameroun</a:t>
            </a:r>
          </a:p>
        </p:txBody>
      </p:sp>
      <p:sp>
        <p:nvSpPr>
          <p:cNvPr id="3" name="Espace réservé du contenu 2"/>
          <p:cNvSpPr>
            <a:spLocks noGrp="1"/>
          </p:cNvSpPr>
          <p:nvPr>
            <p:ph idx="1"/>
          </p:nvPr>
        </p:nvSpPr>
        <p:spPr/>
        <p:txBody>
          <a:bodyPr/>
          <a:lstStyle/>
          <a:p>
            <a:r>
              <a:rPr lang="fr-FR" dirty="0"/>
              <a:t>Situation générale</a:t>
            </a:r>
          </a:p>
          <a:p>
            <a:pPr marL="82296" indent="0">
              <a:buNone/>
            </a:pPr>
            <a:endParaRPr lang="fr-FR" dirty="0"/>
          </a:p>
        </p:txBody>
      </p:sp>
      <p:pic>
        <p:nvPicPr>
          <p:cNvPr id="4"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20888"/>
            <a:ext cx="5351780" cy="4281805"/>
          </a:xfrm>
          <a:prstGeom prst="rect">
            <a:avLst/>
          </a:prstGeom>
          <a:noFill/>
          <a:ln>
            <a:noFill/>
          </a:ln>
          <a:extLst/>
        </p:spPr>
      </p:pic>
    </p:spTree>
    <p:extLst>
      <p:ext uri="{BB962C8B-B14F-4D97-AF65-F5344CB8AC3E}">
        <p14:creationId xmlns:p14="http://schemas.microsoft.com/office/powerpoint/2010/main" val="218994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Phénomène d’insécurité liée au pastoralisme et la transhumance au </a:t>
            </a:r>
            <a:r>
              <a:rPr lang="fr-FR" sz="2800" dirty="0">
                <a:solidFill>
                  <a:srgbClr val="FF0000"/>
                </a:solidFill>
              </a:rPr>
              <a:t>Cameroun</a:t>
            </a:r>
          </a:p>
        </p:txBody>
      </p:sp>
      <p:sp>
        <p:nvSpPr>
          <p:cNvPr id="3" name="Espace réservé du contenu 2"/>
          <p:cNvSpPr>
            <a:spLocks noGrp="1"/>
          </p:cNvSpPr>
          <p:nvPr>
            <p:ph idx="1"/>
          </p:nvPr>
        </p:nvSpPr>
        <p:spPr/>
        <p:txBody>
          <a:bodyPr>
            <a:normAutofit/>
          </a:bodyPr>
          <a:lstStyle/>
          <a:p>
            <a:r>
              <a:rPr lang="fr-FR" sz="1800" dirty="0"/>
              <a:t>Le Cameroun a accueilli 259 000 personnes refugiées dont plus de </a:t>
            </a:r>
            <a:r>
              <a:rPr lang="fr-FR" sz="1800" dirty="0">
                <a:solidFill>
                  <a:srgbClr val="FF0000"/>
                </a:solidFill>
              </a:rPr>
              <a:t>50 000 éleveurs </a:t>
            </a:r>
            <a:r>
              <a:rPr lang="fr-FR" sz="1800" dirty="0" err="1"/>
              <a:t>Mbororos</a:t>
            </a:r>
            <a:r>
              <a:rPr lang="fr-FR" sz="1800" dirty="0"/>
              <a:t> venus essentiellement de la RCA (Rapport, ONG Première Urgence).</a:t>
            </a:r>
          </a:p>
          <a:p>
            <a:r>
              <a:rPr lang="fr-FR" sz="1800" dirty="0"/>
              <a:t>Toutefois la crise centrafricaine a eu assez d’impacts sur la vie de la population Camerounaise. Cas d’Adamaoua est </a:t>
            </a:r>
            <a:r>
              <a:rPr lang="fr-FR" sz="1800" dirty="0" err="1"/>
              <a:t>illustratif:</a:t>
            </a:r>
            <a:r>
              <a:rPr lang="fr-FR" altLang="fr-FR" sz="1800" b="1" u="sng" dirty="0" err="1">
                <a:latin typeface="Calibri" panose="020F0502020204030204" pitchFamily="34" charset="0"/>
                <a:ea typeface="Batang" panose="02030600000101010101" pitchFamily="18" charset="-127"/>
                <a:cs typeface="Times New Roman" panose="02020603050405020304" pitchFamily="18" charset="0"/>
              </a:rPr>
              <a:t>Sources</a:t>
            </a:r>
            <a:r>
              <a:rPr lang="fr-FR" altLang="fr-FR" sz="1800" dirty="0">
                <a:latin typeface="Calibri" panose="020F0502020204030204" pitchFamily="34" charset="0"/>
                <a:ea typeface="Batang" panose="02030600000101010101" pitchFamily="18" charset="-127"/>
                <a:cs typeface="Times New Roman" panose="02020603050405020304" pitchFamily="18" charset="0"/>
              </a:rPr>
              <a:t> : APESS, 2018</a:t>
            </a:r>
            <a:endParaRPr lang="fr-FR" altLang="fr-FR" sz="2800" dirty="0">
              <a:latin typeface="Arial" panose="020B0604020202020204" pitchFamily="34" charset="0"/>
            </a:endParaRPr>
          </a:p>
          <a:p>
            <a:endParaRPr lang="fr-FR" sz="1800" dirty="0"/>
          </a:p>
          <a:p>
            <a:endParaRPr lang="fr-FR" sz="2000" dirty="0"/>
          </a:p>
        </p:txBody>
      </p:sp>
      <p:graphicFrame>
        <p:nvGraphicFramePr>
          <p:cNvPr id="4" name="Tableau 3"/>
          <p:cNvGraphicFramePr>
            <a:graphicFrameLocks noGrp="1"/>
          </p:cNvGraphicFramePr>
          <p:nvPr>
            <p:extLst>
              <p:ext uri="{D42A27DB-BD31-4B8C-83A1-F6EECF244321}">
                <p14:modId xmlns:p14="http://schemas.microsoft.com/office/powerpoint/2010/main" val="3294069452"/>
              </p:ext>
            </p:extLst>
          </p:nvPr>
        </p:nvGraphicFramePr>
        <p:xfrm>
          <a:off x="1435607" y="3284982"/>
          <a:ext cx="7498080" cy="3260051"/>
        </p:xfrm>
        <a:graphic>
          <a:graphicData uri="http://schemas.openxmlformats.org/drawingml/2006/table">
            <a:tbl>
              <a:tblPr firstRow="1" firstCol="1" bandRow="1">
                <a:tableStyleId>{5C22544A-7EE6-4342-B048-85BDC9FD1C3A}</a:tableStyleId>
              </a:tblPr>
              <a:tblGrid>
                <a:gridCol w="1653252">
                  <a:extLst>
                    <a:ext uri="{9D8B030D-6E8A-4147-A177-3AD203B41FA5}">
                      <a16:colId xmlns:a16="http://schemas.microsoft.com/office/drawing/2014/main" val="20000"/>
                    </a:ext>
                  </a:extLst>
                </a:gridCol>
                <a:gridCol w="1415283">
                  <a:extLst>
                    <a:ext uri="{9D8B030D-6E8A-4147-A177-3AD203B41FA5}">
                      <a16:colId xmlns:a16="http://schemas.microsoft.com/office/drawing/2014/main" val="20001"/>
                    </a:ext>
                  </a:extLst>
                </a:gridCol>
                <a:gridCol w="1015330">
                  <a:extLst>
                    <a:ext uri="{9D8B030D-6E8A-4147-A177-3AD203B41FA5}">
                      <a16:colId xmlns:a16="http://schemas.microsoft.com/office/drawing/2014/main" val="20002"/>
                    </a:ext>
                  </a:extLst>
                </a:gridCol>
                <a:gridCol w="1015330">
                  <a:extLst>
                    <a:ext uri="{9D8B030D-6E8A-4147-A177-3AD203B41FA5}">
                      <a16:colId xmlns:a16="http://schemas.microsoft.com/office/drawing/2014/main" val="20003"/>
                    </a:ext>
                  </a:extLst>
                </a:gridCol>
                <a:gridCol w="1334291">
                  <a:extLst>
                    <a:ext uri="{9D8B030D-6E8A-4147-A177-3AD203B41FA5}">
                      <a16:colId xmlns:a16="http://schemas.microsoft.com/office/drawing/2014/main" val="20004"/>
                    </a:ext>
                  </a:extLst>
                </a:gridCol>
                <a:gridCol w="1064594">
                  <a:extLst>
                    <a:ext uri="{9D8B030D-6E8A-4147-A177-3AD203B41FA5}">
                      <a16:colId xmlns:a16="http://schemas.microsoft.com/office/drawing/2014/main" val="20005"/>
                    </a:ext>
                  </a:extLst>
                </a:gridCol>
              </a:tblGrid>
              <a:tr h="889105">
                <a:tc>
                  <a:txBody>
                    <a:bodyPr/>
                    <a:lstStyle/>
                    <a:p>
                      <a:pPr algn="just">
                        <a:spcAft>
                          <a:spcPts val="0"/>
                        </a:spcAft>
                      </a:pPr>
                      <a:r>
                        <a:rPr lang="fr-FR" sz="1200" kern="1800" dirty="0">
                          <a:effectLst/>
                        </a:rPr>
                        <a:t>Départements</a:t>
                      </a:r>
                      <a:endParaRPr lang="fr-FR" sz="1200" dirty="0">
                        <a:effectLst/>
                      </a:endParaRPr>
                    </a:p>
                    <a:p>
                      <a:pPr algn="just">
                        <a:spcAft>
                          <a:spcPts val="0"/>
                        </a:spcAft>
                      </a:pPr>
                      <a:r>
                        <a:rPr lang="fr-FR" sz="1200" kern="1800" dirty="0">
                          <a:effectLst/>
                        </a:rPr>
                        <a:t>ou</a:t>
                      </a:r>
                      <a:endParaRPr lang="fr-FR" sz="1200" dirty="0">
                        <a:effectLst/>
                      </a:endParaRPr>
                    </a:p>
                    <a:p>
                      <a:pPr algn="just">
                        <a:spcAft>
                          <a:spcPts val="0"/>
                        </a:spcAft>
                      </a:pPr>
                      <a:r>
                        <a:rPr lang="fr-FR" sz="1200" kern="1800" dirty="0">
                          <a:effectLst/>
                        </a:rPr>
                        <a:t>Régions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kern="1800" dirty="0">
                          <a:effectLst/>
                        </a:rPr>
                        <a:t>Déplacements</a:t>
                      </a:r>
                      <a:endParaRPr lang="fr-FR" sz="1200" dirty="0">
                        <a:effectLst/>
                      </a:endParaRPr>
                    </a:p>
                    <a:p>
                      <a:pPr algn="just">
                        <a:spcAft>
                          <a:spcPts val="0"/>
                        </a:spcAft>
                      </a:pPr>
                      <a:r>
                        <a:rPr lang="fr-FR" sz="1200" kern="1800" dirty="0">
                          <a:effectLst/>
                        </a:rPr>
                        <a:t>Recensés</a:t>
                      </a:r>
                      <a:endParaRPr lang="fr-FR" sz="1200" dirty="0">
                        <a:effectLst/>
                      </a:endParaRPr>
                    </a:p>
                    <a:p>
                      <a:pPr algn="just">
                        <a:spcAft>
                          <a:spcPts val="0"/>
                        </a:spcAft>
                      </a:pPr>
                      <a:r>
                        <a:rPr lang="fr-FR" sz="1200" kern="180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kern="1800" dirty="0">
                          <a:effectLst/>
                        </a:rPr>
                        <a:t>Rançons </a:t>
                      </a:r>
                      <a:endParaRPr lang="fr-FR" sz="1200" dirty="0">
                        <a:effectLst/>
                      </a:endParaRPr>
                    </a:p>
                    <a:p>
                      <a:pPr algn="just">
                        <a:spcAft>
                          <a:spcPts val="0"/>
                        </a:spcAft>
                      </a:pPr>
                      <a:r>
                        <a:rPr lang="fr-FR" sz="1200" kern="1800" dirty="0">
                          <a:effectLst/>
                        </a:rPr>
                        <a:t>Recensées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kern="1800">
                          <a:effectLst/>
                        </a:rPr>
                        <a:t>Personnes tuée</a:t>
                      </a:r>
                      <a:endParaRPr lang="fr-FR" sz="1200">
                        <a:effectLst/>
                      </a:endParaRPr>
                    </a:p>
                    <a:p>
                      <a:pPr algn="just">
                        <a:spcAft>
                          <a:spcPts val="0"/>
                        </a:spcAft>
                      </a:pPr>
                      <a:r>
                        <a:rPr lang="fr-FR" sz="1200" kern="1800">
                          <a:effectLst/>
                        </a:rPr>
                        <a:t>Recensées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kern="1800">
                          <a:effectLst/>
                        </a:rPr>
                        <a:t>Rançons</a:t>
                      </a:r>
                      <a:endParaRPr lang="fr-FR" sz="1200">
                        <a:effectLst/>
                      </a:endParaRPr>
                    </a:p>
                    <a:p>
                      <a:pPr algn="just">
                        <a:spcAft>
                          <a:spcPts val="0"/>
                        </a:spcAft>
                      </a:pPr>
                      <a:r>
                        <a:rPr lang="fr-FR" sz="1200" kern="1800">
                          <a:effectLst/>
                        </a:rPr>
                        <a:t>payées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kern="1800">
                          <a:effectLst/>
                        </a:rPr>
                        <a:t>Bétail tué</a:t>
                      </a:r>
                      <a:endParaRPr lang="fr-FR" sz="1200">
                        <a:effectLst/>
                      </a:endParaRPr>
                    </a:p>
                    <a:p>
                      <a:pPr algn="just">
                        <a:spcAft>
                          <a:spcPts val="0"/>
                        </a:spcAft>
                      </a:pPr>
                      <a:r>
                        <a:rPr lang="fr-FR" sz="1200" kern="1800">
                          <a:effectLst/>
                        </a:rPr>
                        <a:t>Ou</a:t>
                      </a:r>
                      <a:endParaRPr lang="fr-FR" sz="1200">
                        <a:effectLst/>
                      </a:endParaRPr>
                    </a:p>
                    <a:p>
                      <a:pPr algn="just">
                        <a:spcAft>
                          <a:spcPts val="0"/>
                        </a:spcAft>
                      </a:pPr>
                      <a:r>
                        <a:rPr lang="fr-FR" sz="1200" kern="1800">
                          <a:effectLst/>
                        </a:rPr>
                        <a:t>détruit</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6368">
                <a:tc>
                  <a:txBody>
                    <a:bodyPr/>
                    <a:lstStyle/>
                    <a:p>
                      <a:pPr algn="just">
                        <a:spcAft>
                          <a:spcPts val="0"/>
                        </a:spcAft>
                      </a:pPr>
                      <a:r>
                        <a:rPr lang="fr-FR" sz="1200" kern="1800">
                          <a:effectLst/>
                        </a:rPr>
                        <a:t>VINA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655</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206</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fr-FR" sz="1200" kern="1800">
                          <a:effectLst/>
                        </a:rPr>
                        <a:t>617 970 350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fr-FR" sz="1200" kern="1800">
                          <a:effectLst/>
                        </a:rPr>
                        <a:t>13 969</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96368">
                <a:tc>
                  <a:txBody>
                    <a:bodyPr/>
                    <a:lstStyle/>
                    <a:p>
                      <a:pPr algn="just">
                        <a:spcAft>
                          <a:spcPts val="0"/>
                        </a:spcAft>
                      </a:pPr>
                      <a:r>
                        <a:rPr lang="fr-FR" sz="1200" kern="1800">
                          <a:effectLst/>
                        </a:rPr>
                        <a:t>MBERE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dirty="0">
                          <a:effectLst/>
                        </a:rPr>
                        <a:t>10 000</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dirty="0">
                          <a:effectLst/>
                        </a:rPr>
                        <a:t>43</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16</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fr-FR" sz="1200" kern="1800">
                          <a:effectLst/>
                        </a:rPr>
                        <a:t>106 700 000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fr-FR" sz="1200" kern="1800">
                          <a:effectLst/>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96368">
                <a:tc>
                  <a:txBody>
                    <a:bodyPr/>
                    <a:lstStyle/>
                    <a:p>
                      <a:pPr algn="just">
                        <a:spcAft>
                          <a:spcPts val="0"/>
                        </a:spcAft>
                      </a:pPr>
                      <a:r>
                        <a:rPr lang="fr-FR" sz="1200" kern="1800">
                          <a:effectLst/>
                        </a:rPr>
                        <a:t>MAAYO REY (NORD)</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27</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01</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fr-FR" sz="1200" kern="1800">
                          <a:effectLst/>
                        </a:rPr>
                        <a:t>272 200 000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fr-FR" sz="1200" kern="1800" dirty="0">
                          <a:effectLst/>
                        </a:rPr>
                        <a:t>16</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92738">
                <a:tc>
                  <a:txBody>
                    <a:bodyPr/>
                    <a:lstStyle/>
                    <a:p>
                      <a:pPr algn="just">
                        <a:spcAft>
                          <a:spcPts val="0"/>
                        </a:spcAft>
                      </a:pPr>
                      <a:r>
                        <a:rPr lang="fr-FR" sz="1200" kern="1800">
                          <a:effectLst/>
                        </a:rPr>
                        <a:t>NORD</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fr-FR" sz="1200" kern="1800">
                          <a:effectLst/>
                        </a:rPr>
                        <a:t>119 500 000</a:t>
                      </a:r>
                      <a:endParaRPr lang="fr-FR" sz="1200">
                        <a:effectLst/>
                      </a:endParaRPr>
                    </a:p>
                    <a:p>
                      <a:pPr algn="r">
                        <a:spcAft>
                          <a:spcPts val="0"/>
                        </a:spcAft>
                      </a:pPr>
                      <a:r>
                        <a:rPr lang="fr-FR" sz="1200" kern="1800">
                          <a:effectLst/>
                        </a:rPr>
                        <a:t>+5000000 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fr-FR" sz="1200" kern="1800">
                          <a:effectLst/>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96368">
                <a:tc>
                  <a:txBody>
                    <a:bodyPr/>
                    <a:lstStyle/>
                    <a:p>
                      <a:pPr algn="just">
                        <a:spcAft>
                          <a:spcPts val="0"/>
                        </a:spcAft>
                      </a:pPr>
                      <a:r>
                        <a:rPr lang="fr-FR" sz="1200" kern="1800">
                          <a:effectLst/>
                        </a:rPr>
                        <a:t>EST</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03</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08</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fr-FR" sz="1200" kern="1800">
                          <a:effectLst/>
                        </a:rPr>
                        <a:t>5 030 000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fr-FR" sz="1200" kern="1800">
                          <a:effectLst/>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96368">
                <a:tc>
                  <a:txBody>
                    <a:bodyPr/>
                    <a:lstStyle/>
                    <a:p>
                      <a:pPr algn="just">
                        <a:spcAft>
                          <a:spcPts val="0"/>
                        </a:spcAft>
                      </a:pPr>
                      <a:r>
                        <a:rPr lang="fr-FR" sz="1200" kern="1800">
                          <a:effectLst/>
                        </a:rPr>
                        <a:t>NORD OUEST</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46</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200" kern="1800">
                          <a:effectLst/>
                        </a:rPr>
                        <a:t>-</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200" kern="1800">
                          <a:effectLst/>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96368">
                <a:tc>
                  <a:txBody>
                    <a:bodyPr/>
                    <a:lstStyle/>
                    <a:p>
                      <a:pPr algn="just">
                        <a:spcAft>
                          <a:spcPts val="0"/>
                        </a:spcAft>
                      </a:pPr>
                      <a:r>
                        <a:rPr lang="fr-FR" sz="1200" kern="1800">
                          <a:effectLst/>
                        </a:rPr>
                        <a:t>TOTAL</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600" kern="1800" dirty="0">
                          <a:solidFill>
                            <a:srgbClr val="FF0000"/>
                          </a:solidFill>
                          <a:effectLst/>
                        </a:rPr>
                        <a:t>10 701</a:t>
                      </a:r>
                      <a:endParaRPr lang="fr-FR"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600" kern="1800" dirty="0">
                          <a:solidFill>
                            <a:srgbClr val="FF0000"/>
                          </a:solidFill>
                          <a:effectLst/>
                        </a:rPr>
                        <a:t>279</a:t>
                      </a:r>
                      <a:endParaRPr lang="fr-FR"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600" kern="1800" dirty="0">
                          <a:solidFill>
                            <a:srgbClr val="FF0000"/>
                          </a:solidFill>
                          <a:effectLst/>
                        </a:rPr>
                        <a:t>55</a:t>
                      </a:r>
                      <a:endParaRPr lang="fr-FR"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fr-FR" sz="1600" kern="1800" dirty="0">
                          <a:solidFill>
                            <a:srgbClr val="FF0000"/>
                          </a:solidFill>
                          <a:effectLst/>
                        </a:rPr>
                        <a:t>1121400 350</a:t>
                      </a:r>
                      <a:endParaRPr lang="fr-FR"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fr-FR" sz="1600" kern="1800" dirty="0">
                          <a:solidFill>
                            <a:srgbClr val="FF0000"/>
                          </a:solidFill>
                          <a:effectLst/>
                        </a:rPr>
                        <a:t>13 985</a:t>
                      </a:r>
                      <a:endParaRPr lang="fr-FR"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6514072" y="3842836"/>
            <a:ext cx="2199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0" u="sng" strike="noStrike" cap="none" normalizeH="0" baseline="0" dirty="0">
                <a:ln>
                  <a:noFill/>
                </a:ln>
                <a:solidFill>
                  <a:schemeClr val="tx1"/>
                </a:solidFill>
                <a:effectLst/>
                <a:latin typeface="Calibri" panose="020F0502020204030204" pitchFamily="34" charset="0"/>
                <a:ea typeface="Batang" panose="02030600000101010101" pitchFamily="18" charset="-127"/>
                <a:cs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3303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Phénomène d’insécurité liée au pastoralisme et la transhumance au </a:t>
            </a:r>
            <a:r>
              <a:rPr lang="fr-FR" sz="2800" dirty="0">
                <a:solidFill>
                  <a:srgbClr val="FF0000"/>
                </a:solidFill>
              </a:rPr>
              <a:t>Cameroun</a:t>
            </a:r>
          </a:p>
        </p:txBody>
      </p:sp>
      <p:sp>
        <p:nvSpPr>
          <p:cNvPr id="3" name="Espace réservé du contenu 2"/>
          <p:cNvSpPr>
            <a:spLocks noGrp="1"/>
          </p:cNvSpPr>
          <p:nvPr>
            <p:ph idx="1"/>
          </p:nvPr>
        </p:nvSpPr>
        <p:spPr>
          <a:xfrm>
            <a:off x="1435608" y="1340768"/>
            <a:ext cx="7498080" cy="5256584"/>
          </a:xfrm>
        </p:spPr>
        <p:txBody>
          <a:bodyPr>
            <a:normAutofit fontScale="40000" lnSpcReduction="20000"/>
          </a:bodyPr>
          <a:lstStyle/>
          <a:p>
            <a:pPr marL="82296" indent="0">
              <a:buNone/>
            </a:pPr>
            <a:r>
              <a:rPr lang="fr-FR" sz="4500" b="1" dirty="0"/>
              <a:t>Selon (MBOSCUDA), entre 2015 et 2018 soit 3 années</a:t>
            </a:r>
            <a:r>
              <a:rPr lang="fr-FR" sz="4500" dirty="0"/>
              <a:t>,</a:t>
            </a:r>
          </a:p>
          <a:p>
            <a:pPr>
              <a:buFont typeface="Wingdings" panose="05000000000000000000" pitchFamily="2" charset="2"/>
              <a:buChar char="ü"/>
            </a:pPr>
            <a:r>
              <a:rPr lang="fr-FR" sz="4500" dirty="0"/>
              <a:t> 311 personnes ont été prises en otage dont, </a:t>
            </a:r>
          </a:p>
          <a:p>
            <a:pPr>
              <a:buFont typeface="Wingdings" panose="05000000000000000000" pitchFamily="2" charset="2"/>
              <a:buChar char="ü"/>
            </a:pPr>
            <a:r>
              <a:rPr lang="fr-FR" sz="4500" dirty="0"/>
              <a:t>70 sont tués par leurs ravisseurs, </a:t>
            </a:r>
          </a:p>
          <a:p>
            <a:pPr>
              <a:buFont typeface="Wingdings" panose="05000000000000000000" pitchFamily="2" charset="2"/>
              <a:buChar char="ü"/>
            </a:pPr>
            <a:r>
              <a:rPr lang="fr-FR" sz="4500" dirty="0"/>
              <a:t>29 libérés par la force de défense et de sécurité et, </a:t>
            </a:r>
          </a:p>
          <a:p>
            <a:pPr>
              <a:buFont typeface="Wingdings" panose="05000000000000000000" pitchFamily="2" charset="2"/>
              <a:buChar char="ü"/>
            </a:pPr>
            <a:r>
              <a:rPr lang="fr-FR" sz="4500" dirty="0"/>
              <a:t>212 personnes ont payé des rançons d’un montant de:</a:t>
            </a:r>
          </a:p>
          <a:p>
            <a:pPr>
              <a:buFont typeface="Wingdings" panose="05000000000000000000" pitchFamily="2" charset="2"/>
              <a:buChar char="ü"/>
            </a:pPr>
            <a:r>
              <a:rPr lang="fr-FR" sz="4500" dirty="0"/>
              <a:t>2 157 400 000 FCFA </a:t>
            </a:r>
          </a:p>
          <a:p>
            <a:pPr marL="82296" indent="0">
              <a:buNone/>
            </a:pPr>
            <a:r>
              <a:rPr lang="fr-FR" sz="4500" dirty="0"/>
              <a:t> </a:t>
            </a:r>
          </a:p>
          <a:p>
            <a:pPr marL="82296" indent="0">
              <a:buNone/>
            </a:pPr>
            <a:r>
              <a:rPr lang="fr-FR" sz="4500" b="1" dirty="0"/>
              <a:t>Selon Monsieur Bobo </a:t>
            </a:r>
            <a:r>
              <a:rPr lang="fr-FR" sz="4500" b="1" dirty="0" err="1"/>
              <a:t>Ousman</a:t>
            </a:r>
            <a:r>
              <a:rPr lang="fr-FR" sz="4500" b="1" dirty="0"/>
              <a:t> Colonel en retraite et natif de la région (in Journal L’œil du Sahel), </a:t>
            </a:r>
          </a:p>
          <a:p>
            <a:pPr>
              <a:buFont typeface="Wingdings" panose="05000000000000000000" pitchFamily="2" charset="2"/>
              <a:buChar char="ü"/>
            </a:pPr>
            <a:r>
              <a:rPr lang="fr-FR" sz="4500" dirty="0"/>
              <a:t>Les bovins d’Adamaoua ont passé de 4 millions tête de bovins. À deux 2 millions aujourd’hui </a:t>
            </a:r>
          </a:p>
          <a:p>
            <a:pPr marL="82296" indent="0">
              <a:buNone/>
            </a:pPr>
            <a:endParaRPr lang="fr-FR" sz="4500" dirty="0"/>
          </a:p>
          <a:p>
            <a:pPr marL="82296" indent="0">
              <a:buNone/>
            </a:pPr>
            <a:r>
              <a:rPr lang="fr-FR" sz="4500" b="1" dirty="0"/>
              <a:t>Selon APESS</a:t>
            </a:r>
            <a:r>
              <a:rPr lang="fr-FR" sz="4500" dirty="0"/>
              <a:t>, </a:t>
            </a:r>
          </a:p>
          <a:p>
            <a:pPr>
              <a:buFont typeface="Wingdings" panose="05000000000000000000" pitchFamily="2" charset="2"/>
              <a:buChar char="ü"/>
            </a:pPr>
            <a:r>
              <a:rPr lang="fr-FR" sz="4500" dirty="0"/>
              <a:t>La situation a tendance à se généraliser et gagner les autres régions du pays ;</a:t>
            </a:r>
          </a:p>
          <a:p>
            <a:pPr algn="just">
              <a:buFont typeface="Wingdings" panose="05000000000000000000" pitchFamily="2" charset="2"/>
              <a:buChar char="ü"/>
            </a:pPr>
            <a:r>
              <a:rPr lang="fr-FR" sz="4500" dirty="0">
                <a:solidFill>
                  <a:srgbClr val="FF0000"/>
                </a:solidFill>
              </a:rPr>
              <a:t>Toutes les couches sociales, sont victimes: les éleveurs, les commerçants de bétail, les enfants, les femmes, les jeunes, les chefs de villages, les élus de la population, les bergers et même le vétérinaire.</a:t>
            </a:r>
          </a:p>
          <a:p>
            <a:endParaRPr lang="fr-FR" dirty="0"/>
          </a:p>
        </p:txBody>
      </p:sp>
    </p:spTree>
    <p:extLst>
      <p:ext uri="{BB962C8B-B14F-4D97-AF65-F5344CB8AC3E}">
        <p14:creationId xmlns:p14="http://schemas.microsoft.com/office/powerpoint/2010/main" val="2306148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Phénomène d’insécurité liée au pastoralisme et la transhumance au </a:t>
            </a:r>
            <a:r>
              <a:rPr lang="fr-FR" sz="2800" dirty="0">
                <a:solidFill>
                  <a:srgbClr val="FF0000"/>
                </a:solidFill>
              </a:rPr>
              <a:t>Tchad</a:t>
            </a:r>
          </a:p>
        </p:txBody>
      </p:sp>
      <p:sp>
        <p:nvSpPr>
          <p:cNvPr id="3" name="Espace réservé du contenu 2"/>
          <p:cNvSpPr>
            <a:spLocks noGrp="1"/>
          </p:cNvSpPr>
          <p:nvPr>
            <p:ph idx="1"/>
          </p:nvPr>
        </p:nvSpPr>
        <p:spPr>
          <a:xfrm>
            <a:off x="1435608" y="1484784"/>
            <a:ext cx="7498080" cy="4800600"/>
          </a:xfrm>
        </p:spPr>
        <p:txBody>
          <a:bodyPr>
            <a:normAutofit fontScale="92500" lnSpcReduction="20000"/>
          </a:bodyPr>
          <a:lstStyle/>
          <a:p>
            <a:r>
              <a:rPr lang="fr-FR" sz="2000" b="1" u="sng" dirty="0"/>
              <a:t>Contexte nationale,</a:t>
            </a:r>
          </a:p>
          <a:p>
            <a:endParaRPr lang="fr-FR" sz="2000" dirty="0"/>
          </a:p>
          <a:p>
            <a:pPr algn="just">
              <a:buFont typeface="Wingdings" panose="05000000000000000000" pitchFamily="2" charset="2"/>
              <a:buChar char="ü"/>
            </a:pPr>
            <a:r>
              <a:rPr lang="fr-FR" sz="2000" dirty="0"/>
              <a:t> Conflits (parfois meurtriers) liés à l’accès et l’exploitation des ressources naturelles dans presque toutes les provinces sahéliennes et soudaniennes;</a:t>
            </a:r>
          </a:p>
          <a:p>
            <a:pPr>
              <a:buFont typeface="Wingdings" panose="05000000000000000000" pitchFamily="2" charset="2"/>
              <a:buChar char="ü"/>
            </a:pPr>
            <a:endParaRPr lang="fr-FR" sz="2000" dirty="0"/>
          </a:p>
          <a:p>
            <a:pPr algn="just">
              <a:buFont typeface="Wingdings" panose="05000000000000000000" pitchFamily="2" charset="2"/>
              <a:buChar char="ü"/>
            </a:pPr>
            <a:r>
              <a:rPr lang="fr-FR" sz="2000" dirty="0"/>
              <a:t> Tendance est en hausse avec les impacts du changement climatique, l’effritement des liens sociaux et l’augmentation des effectifs du cheptel tchadien, ceux des refugiés (RCA, Nigeria, Cameroun </a:t>
            </a:r>
            <a:r>
              <a:rPr lang="fr-FR" sz="2000" dirty="0" err="1"/>
              <a:t>etc</a:t>
            </a:r>
            <a:r>
              <a:rPr lang="fr-FR" sz="2000" dirty="0"/>
              <a:t>); </a:t>
            </a:r>
          </a:p>
          <a:p>
            <a:pPr marL="82296" indent="0">
              <a:buNone/>
            </a:pPr>
            <a:endParaRPr lang="fr-FR" sz="2000" dirty="0"/>
          </a:p>
          <a:p>
            <a:pPr>
              <a:buFont typeface="Wingdings" panose="05000000000000000000" pitchFamily="2" charset="2"/>
              <a:buChar char="ü"/>
            </a:pPr>
            <a:r>
              <a:rPr lang="fr-FR" sz="2000" dirty="0">
                <a:solidFill>
                  <a:srgbClr val="FF0000"/>
                </a:solidFill>
              </a:rPr>
              <a:t>Depuis juin 2018 à nos jours 49 personnes mortes, 72 blessées et 2600 bovins emportés </a:t>
            </a:r>
          </a:p>
          <a:p>
            <a:pPr marL="82296" indent="0">
              <a:buNone/>
            </a:pPr>
            <a:endParaRPr lang="fr-FR" sz="2000" dirty="0"/>
          </a:p>
          <a:p>
            <a:pPr>
              <a:buFont typeface="Wingdings" panose="05000000000000000000" pitchFamily="2" charset="2"/>
              <a:buChar char="ü"/>
            </a:pPr>
            <a:r>
              <a:rPr lang="fr-FR" sz="2000" dirty="0"/>
              <a:t>Crises du Soudan, de la Lybie et de la Centrafrique, ont induit une prolifération des Armes à feu;</a:t>
            </a:r>
          </a:p>
        </p:txBody>
      </p:sp>
    </p:spTree>
    <p:extLst>
      <p:ext uri="{BB962C8B-B14F-4D97-AF65-F5344CB8AC3E}">
        <p14:creationId xmlns:p14="http://schemas.microsoft.com/office/powerpoint/2010/main" val="242329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Phénomène d’insécurité liée au pastoralisme et la transhumance au Tchad</a:t>
            </a:r>
          </a:p>
        </p:txBody>
      </p:sp>
      <p:sp>
        <p:nvSpPr>
          <p:cNvPr id="3" name="Espace réservé du contenu 2"/>
          <p:cNvSpPr>
            <a:spLocks noGrp="1"/>
          </p:cNvSpPr>
          <p:nvPr>
            <p:ph idx="1"/>
          </p:nvPr>
        </p:nvSpPr>
        <p:spPr>
          <a:xfrm>
            <a:off x="971600" y="1447800"/>
            <a:ext cx="7962088" cy="5221560"/>
          </a:xfrm>
        </p:spPr>
        <p:txBody>
          <a:bodyPr>
            <a:normAutofit fontScale="92500" lnSpcReduction="20000"/>
          </a:bodyPr>
          <a:lstStyle/>
          <a:p>
            <a:pPr marL="82296" indent="0">
              <a:buNone/>
            </a:pPr>
            <a:r>
              <a:rPr lang="fr-FR" sz="2000" b="1" u="sng" dirty="0"/>
              <a:t>Contexte transfrontalier</a:t>
            </a:r>
          </a:p>
          <a:p>
            <a:pPr marL="82296" indent="0">
              <a:buNone/>
            </a:pPr>
            <a:endParaRPr lang="fr-FR" sz="2000" b="1" u="sng" dirty="0"/>
          </a:p>
          <a:p>
            <a:pPr>
              <a:buFont typeface="Wingdings" panose="05000000000000000000" pitchFamily="2" charset="2"/>
              <a:buChar char="ü"/>
            </a:pPr>
            <a:r>
              <a:rPr lang="fr-FR" sz="2000" dirty="0"/>
              <a:t> Arnaque des éleveurs au niveau des frontières par des hommes en tenue;</a:t>
            </a:r>
          </a:p>
          <a:p>
            <a:pPr>
              <a:buFont typeface="Wingdings" panose="05000000000000000000" pitchFamily="2" charset="2"/>
              <a:buChar char="ü"/>
            </a:pPr>
            <a:r>
              <a:rPr lang="fr-FR" sz="2000" dirty="0"/>
              <a:t>Vols de bétail à main armée, kidnapping des enfants, bergers et commerçants de bétail le long des frontières </a:t>
            </a:r>
            <a:r>
              <a:rPr lang="fr-FR" sz="2000" dirty="0" err="1"/>
              <a:t>tchadocamerounaise</a:t>
            </a:r>
            <a:r>
              <a:rPr lang="fr-FR" sz="2000" dirty="0"/>
              <a:t>;</a:t>
            </a:r>
          </a:p>
          <a:p>
            <a:pPr>
              <a:buFont typeface="Wingdings" panose="05000000000000000000" pitchFamily="2" charset="2"/>
              <a:buChar char="ü"/>
            </a:pPr>
            <a:r>
              <a:rPr lang="fr-FR" sz="2000" dirty="0"/>
              <a:t>Selon un rapport de la </a:t>
            </a:r>
            <a:r>
              <a:rPr lang="fr-FR" sz="2000" dirty="0">
                <a:solidFill>
                  <a:srgbClr val="FF0000"/>
                </a:solidFill>
              </a:rPr>
              <a:t>CONFIFET, 8962 têtes de bétail d’une valeur de plus de 4 milliards de FCFA, ont été emportés par </a:t>
            </a:r>
            <a:r>
              <a:rPr lang="fr-FR" sz="2000" dirty="0" err="1">
                <a:solidFill>
                  <a:srgbClr val="FF0000"/>
                </a:solidFill>
              </a:rPr>
              <a:t>Bokou</a:t>
            </a:r>
            <a:r>
              <a:rPr lang="fr-FR" sz="2000" dirty="0">
                <a:solidFill>
                  <a:srgbClr val="FF0000"/>
                </a:solidFill>
              </a:rPr>
              <a:t> </a:t>
            </a:r>
            <a:r>
              <a:rPr lang="fr-FR" sz="2000" dirty="0" err="1">
                <a:solidFill>
                  <a:srgbClr val="FF0000"/>
                </a:solidFill>
              </a:rPr>
              <a:t>haram</a:t>
            </a:r>
            <a:r>
              <a:rPr lang="fr-FR" sz="2000" dirty="0">
                <a:solidFill>
                  <a:srgbClr val="FF0000"/>
                </a:solidFill>
              </a:rPr>
              <a:t> en 2014;</a:t>
            </a:r>
          </a:p>
          <a:p>
            <a:pPr>
              <a:buFont typeface="Wingdings" panose="05000000000000000000" pitchFamily="2" charset="2"/>
              <a:buChar char="ü"/>
            </a:pPr>
            <a:r>
              <a:rPr lang="fr-FR" sz="2000" dirty="0"/>
              <a:t>Selon la même source, plusieurs milliers de bovins tchadiens ont été emportés par les </a:t>
            </a:r>
            <a:r>
              <a:rPr lang="fr-FR" sz="2000" dirty="0" err="1">
                <a:solidFill>
                  <a:srgbClr val="FF0000"/>
                </a:solidFill>
              </a:rPr>
              <a:t>Antibalaka</a:t>
            </a:r>
            <a:r>
              <a:rPr lang="fr-FR" sz="2000" dirty="0">
                <a:solidFill>
                  <a:srgbClr val="FF0000"/>
                </a:solidFill>
              </a:rPr>
              <a:t> et vendus aux enchères au Cameroun raison de 30 000 FCFA, le bovin qui coutait normalement 600 000 FCFA.</a:t>
            </a:r>
          </a:p>
          <a:p>
            <a:pPr>
              <a:buFont typeface="Wingdings" panose="05000000000000000000" pitchFamily="2" charset="2"/>
              <a:buChar char="ü"/>
            </a:pPr>
            <a:r>
              <a:rPr lang="fr-FR" sz="2000" dirty="0"/>
              <a:t>Selon une étude de l’AEN (Kanem- Lac), il y a une désorganisation des systèmes d’élevage. Des personnes exécutées, du bétail emporté  par </a:t>
            </a:r>
            <a:r>
              <a:rPr lang="fr-FR" sz="2000" dirty="0" err="1"/>
              <a:t>Bokou</a:t>
            </a:r>
            <a:r>
              <a:rPr lang="fr-FR" sz="2000" dirty="0"/>
              <a:t> </a:t>
            </a:r>
            <a:r>
              <a:rPr lang="fr-FR" sz="2000" dirty="0" err="1"/>
              <a:t>Haram</a:t>
            </a:r>
            <a:r>
              <a:rPr lang="fr-FR" sz="2000" dirty="0"/>
              <a:t> </a:t>
            </a:r>
            <a:r>
              <a:rPr lang="fr-FR" sz="2000" dirty="0" err="1"/>
              <a:t>etc</a:t>
            </a:r>
            <a:r>
              <a:rPr lang="fr-FR" sz="2000" dirty="0"/>
              <a:t> . </a:t>
            </a:r>
            <a:r>
              <a:rPr lang="fr-FR" sz="2000" dirty="0">
                <a:solidFill>
                  <a:srgbClr val="FF0000"/>
                </a:solidFill>
              </a:rPr>
              <a:t>Les risque de conflits agriculteurs- éleveurs ont augmenté de la présence des déplacés dans les zones exondées</a:t>
            </a:r>
            <a:r>
              <a:rPr lang="fr-FR" sz="2000" dirty="0"/>
              <a:t>.</a:t>
            </a:r>
          </a:p>
          <a:p>
            <a:pPr>
              <a:buFont typeface="Wingdings" panose="05000000000000000000" pitchFamily="2" charset="2"/>
              <a:buChar char="ü"/>
            </a:pPr>
            <a:endParaRPr lang="fr-FR" dirty="0"/>
          </a:p>
          <a:p>
            <a:pPr marL="82296" indent="0">
              <a:buNone/>
            </a:pPr>
            <a:endParaRPr lang="fr-FR" dirty="0"/>
          </a:p>
        </p:txBody>
      </p:sp>
    </p:spTree>
    <p:extLst>
      <p:ext uri="{BB962C8B-B14F-4D97-AF65-F5344CB8AC3E}">
        <p14:creationId xmlns:p14="http://schemas.microsoft.com/office/powerpoint/2010/main" val="117413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1. </a:t>
            </a:r>
            <a:r>
              <a:rPr lang="fr-FR" sz="1800" dirty="0"/>
              <a:t>Résultats attendus de la Mission, Calendrier et Méthodologies</a:t>
            </a:r>
          </a:p>
        </p:txBody>
      </p:sp>
      <p:sp>
        <p:nvSpPr>
          <p:cNvPr id="3" name="Espace réservé du contenu 2"/>
          <p:cNvSpPr>
            <a:spLocks noGrp="1"/>
          </p:cNvSpPr>
          <p:nvPr>
            <p:ph idx="1"/>
          </p:nvPr>
        </p:nvSpPr>
        <p:spPr/>
        <p:txBody>
          <a:bodyPr>
            <a:normAutofit fontScale="70000" lnSpcReduction="20000"/>
          </a:bodyPr>
          <a:lstStyle/>
          <a:p>
            <a:pPr marL="82296" indent="0">
              <a:buNone/>
            </a:pPr>
            <a:r>
              <a:rPr lang="fr-FR" dirty="0"/>
              <a:t>Un rapport détaillé comprenant : </a:t>
            </a:r>
          </a:p>
          <a:p>
            <a:pPr marL="653796" indent="-571500" algn="just">
              <a:buAutoNum type="romanLcParenR"/>
            </a:pPr>
            <a:r>
              <a:rPr lang="fr-FR" sz="2900" dirty="0"/>
              <a:t>les règlementations régionales, sous- régionales et nationales pertinentes, y compris les accords de coopération existants en matière de pastoralisme et de la transhumance ;</a:t>
            </a:r>
          </a:p>
          <a:p>
            <a:pPr marL="653796" indent="-571500">
              <a:buAutoNum type="romanLcParenR"/>
            </a:pPr>
            <a:endParaRPr lang="fr-FR" sz="2900" dirty="0"/>
          </a:p>
          <a:p>
            <a:pPr marL="653796" indent="-571500" algn="just">
              <a:buAutoNum type="romanLcParenR"/>
            </a:pPr>
            <a:r>
              <a:rPr lang="fr-FR" sz="2900" dirty="0"/>
              <a:t> les bonnes pratiques et les leçons apprises dans la gestion des questions pastorales et de la transhumance,  </a:t>
            </a:r>
          </a:p>
          <a:p>
            <a:pPr marL="653796" indent="-571500">
              <a:buAutoNum type="romanLcParenR"/>
            </a:pPr>
            <a:endParaRPr lang="fr-FR" sz="2900" dirty="0"/>
          </a:p>
          <a:p>
            <a:pPr marL="653796" indent="-571500" algn="just">
              <a:buAutoNum type="romanLcParenR"/>
            </a:pPr>
            <a:r>
              <a:rPr lang="fr-FR" sz="2900" dirty="0"/>
              <a:t>les gaps dans les réglementations et accords de coopérations existants, et les recommandations en vue de les combler, et  afin de renforcer le cadre juridique communautaire en matière du pastoralisme et  de la transhumance ;</a:t>
            </a:r>
          </a:p>
          <a:p>
            <a:pPr marL="653796" indent="-571500">
              <a:buAutoNum type="romanLcParenR"/>
            </a:pPr>
            <a:r>
              <a:rPr lang="fr-FR" sz="2900" dirty="0"/>
              <a:t>Appui à la préparation et à l’organisation du présent l’atelier </a:t>
            </a:r>
          </a:p>
          <a:p>
            <a:pPr marL="82296" indent="0">
              <a:buNone/>
            </a:pPr>
            <a:endParaRPr lang="fr-FR" dirty="0"/>
          </a:p>
        </p:txBody>
      </p:sp>
    </p:spTree>
    <p:extLst>
      <p:ext uri="{BB962C8B-B14F-4D97-AF65-F5344CB8AC3E}">
        <p14:creationId xmlns:p14="http://schemas.microsoft.com/office/powerpoint/2010/main" val="3835744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Phénomène d’insécurité liée au pastoralisme et la transhumance en </a:t>
            </a:r>
            <a:r>
              <a:rPr lang="fr-FR" sz="2800" dirty="0">
                <a:solidFill>
                  <a:srgbClr val="FF0000"/>
                </a:solidFill>
              </a:rPr>
              <a:t>RDC</a:t>
            </a:r>
          </a:p>
        </p:txBody>
      </p:sp>
      <p:sp>
        <p:nvSpPr>
          <p:cNvPr id="3" name="Espace réservé du contenu 2"/>
          <p:cNvSpPr>
            <a:spLocks noGrp="1"/>
          </p:cNvSpPr>
          <p:nvPr>
            <p:ph idx="1"/>
          </p:nvPr>
        </p:nvSpPr>
        <p:spPr/>
        <p:txBody>
          <a:bodyPr>
            <a:normAutofit fontScale="62500" lnSpcReduction="20000"/>
          </a:bodyPr>
          <a:lstStyle/>
          <a:p>
            <a:pPr marL="82296" indent="0">
              <a:buNone/>
            </a:pPr>
            <a:r>
              <a:rPr lang="fr-FR" sz="2600" b="1" dirty="0"/>
              <a:t>En provenance du Tchad, RCA et Soudan;</a:t>
            </a:r>
          </a:p>
          <a:p>
            <a:pPr>
              <a:buFont typeface="Wingdings" panose="05000000000000000000" pitchFamily="2" charset="2"/>
              <a:buChar char="ü"/>
            </a:pPr>
            <a:r>
              <a:rPr lang="fr-FR" sz="2600" dirty="0"/>
              <a:t>Une 1ere vague  des éleveurs </a:t>
            </a:r>
            <a:r>
              <a:rPr lang="fr-FR" sz="2600" dirty="0" err="1"/>
              <a:t>Mbororos</a:t>
            </a:r>
            <a:r>
              <a:rPr lang="fr-FR" sz="2600" dirty="0"/>
              <a:t> est entrée en RDC dans les années dans les années 1980, mais refoulés par l’ex armée </a:t>
            </a:r>
            <a:r>
              <a:rPr lang="fr-FR" sz="2600" dirty="0" err="1"/>
              <a:t>zairoise</a:t>
            </a:r>
            <a:r>
              <a:rPr lang="fr-FR" sz="2600" dirty="0"/>
              <a:t>;</a:t>
            </a:r>
          </a:p>
          <a:p>
            <a:pPr>
              <a:buFont typeface="Wingdings" panose="05000000000000000000" pitchFamily="2" charset="2"/>
              <a:buChar char="ü"/>
            </a:pPr>
            <a:r>
              <a:rPr lang="fr-FR" sz="2600" dirty="0"/>
              <a:t>La 2ème vague est entrée dans les années 2000 ;</a:t>
            </a:r>
          </a:p>
          <a:p>
            <a:pPr>
              <a:buFont typeface="Wingdings" panose="05000000000000000000" pitchFamily="2" charset="2"/>
              <a:buChar char="ü"/>
            </a:pPr>
            <a:r>
              <a:rPr lang="fr-FR" sz="2600" dirty="0"/>
              <a:t>La dernière vague est arrivée apparemment avec la crise centrafricaine.</a:t>
            </a:r>
          </a:p>
          <a:p>
            <a:pPr marL="82296" indent="0" algn="just">
              <a:buNone/>
            </a:pPr>
            <a:endParaRPr lang="fr-FR" sz="2600" dirty="0"/>
          </a:p>
          <a:p>
            <a:pPr marL="82296" indent="0" algn="just">
              <a:buNone/>
            </a:pPr>
            <a:r>
              <a:rPr lang="fr-FR" sz="2600" b="1" dirty="0">
                <a:solidFill>
                  <a:srgbClr val="FF0000"/>
                </a:solidFill>
              </a:rPr>
              <a:t>RELATIONS MBOROROS- POPULATION = TRES TENDUES</a:t>
            </a:r>
          </a:p>
          <a:p>
            <a:pPr marL="82296" indent="0" algn="just">
              <a:buNone/>
            </a:pPr>
            <a:r>
              <a:rPr lang="fr-FR" sz="2600" dirty="0"/>
              <a:t>MBOROROS SONT SUPPOSES</a:t>
            </a:r>
          </a:p>
          <a:p>
            <a:pPr algn="just">
              <a:buFontTx/>
              <a:buChar char="-"/>
            </a:pPr>
            <a:r>
              <a:rPr lang="fr-FR" sz="2600" dirty="0"/>
              <a:t>ARMES</a:t>
            </a:r>
          </a:p>
          <a:p>
            <a:pPr algn="just">
              <a:buFontTx/>
              <a:buChar char="-"/>
            </a:pPr>
            <a:r>
              <a:rPr lang="fr-FR" sz="2600" dirty="0"/>
              <a:t>ENVAHISSEURS</a:t>
            </a:r>
          </a:p>
          <a:p>
            <a:pPr algn="just">
              <a:buFontTx/>
              <a:buChar char="-"/>
            </a:pPr>
            <a:r>
              <a:rPr lang="fr-FR" sz="2600" dirty="0"/>
              <a:t>NE RESPECTENT PAS LES LOIS CONGOLAISES</a:t>
            </a:r>
          </a:p>
          <a:p>
            <a:pPr algn="just">
              <a:buFontTx/>
              <a:buChar char="-"/>
            </a:pPr>
            <a:r>
              <a:rPr lang="fr-FR" sz="2600" dirty="0"/>
              <a:t>DETRUISENT LES CHAMPS ET L’ENVIRONNEMENT</a:t>
            </a:r>
          </a:p>
          <a:p>
            <a:pPr algn="just">
              <a:buFontTx/>
              <a:buChar char="-"/>
            </a:pPr>
            <a:r>
              <a:rPr lang="fr-FR" sz="2600" dirty="0"/>
              <a:t>IMPOSEURS DES PRIX AUX MARCHES</a:t>
            </a:r>
          </a:p>
          <a:p>
            <a:pPr algn="just">
              <a:buFontTx/>
              <a:buChar char="-"/>
            </a:pPr>
            <a:r>
              <a:rPr lang="fr-FR" sz="2600" dirty="0"/>
              <a:t>CORRUPTEURS DES CHEFS</a:t>
            </a:r>
          </a:p>
          <a:p>
            <a:pPr algn="just">
              <a:buFontTx/>
              <a:buChar char="-"/>
            </a:pPr>
            <a:r>
              <a:rPr lang="fr-FR" sz="2600" dirty="0"/>
              <a:t>COLLABORATION AVEC LES GROUPES ARMES ( exemple avec la LRA);</a:t>
            </a:r>
          </a:p>
          <a:p>
            <a:pPr marL="82296" indent="0" algn="just">
              <a:buNone/>
            </a:pPr>
            <a:endParaRPr lang="fr-FR" sz="2600" dirty="0"/>
          </a:p>
          <a:p>
            <a:pPr marL="82296" indent="0" algn="just">
              <a:buNone/>
            </a:pPr>
            <a:r>
              <a:rPr lang="fr-FR" sz="2600" b="1" dirty="0">
                <a:solidFill>
                  <a:srgbClr val="FF0000"/>
                </a:solidFill>
              </a:rPr>
              <a:t>REFUS DE LA POPULATION POUR UNE COHABITATION PACIFIQUE</a:t>
            </a:r>
          </a:p>
        </p:txBody>
      </p:sp>
    </p:spTree>
    <p:extLst>
      <p:ext uri="{BB962C8B-B14F-4D97-AF65-F5344CB8AC3E}">
        <p14:creationId xmlns:p14="http://schemas.microsoft.com/office/powerpoint/2010/main" val="3186140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p:txBody>
          <a:bodyPr>
            <a:normAutofit lnSpcReduction="10000"/>
          </a:bodyPr>
          <a:lstStyle/>
          <a:p>
            <a:pPr marL="82296" indent="0">
              <a:buNone/>
            </a:pPr>
            <a:r>
              <a:rPr lang="fr-FR" sz="2400" b="1" u="sng" dirty="0" err="1"/>
              <a:t>Necessité</a:t>
            </a:r>
            <a:r>
              <a:rPr lang="fr-FR" sz="2400" b="1" u="sng" dirty="0"/>
              <a:t> en mettre en place des actions d’urgence</a:t>
            </a:r>
          </a:p>
          <a:p>
            <a:pPr algn="just">
              <a:buFontTx/>
              <a:buChar char="-"/>
            </a:pPr>
            <a:r>
              <a:rPr lang="fr-FR" sz="2400" dirty="0"/>
              <a:t>Nécessité d’une forte coopération entre les Etats pour l’harmonisation des textes ;</a:t>
            </a:r>
          </a:p>
          <a:p>
            <a:pPr algn="just">
              <a:buFontTx/>
              <a:buChar char="-"/>
            </a:pPr>
            <a:r>
              <a:rPr lang="fr-FR" sz="2400" dirty="0"/>
              <a:t>Sécurisation de la population dans les zones agropastorales notamment au niveau des frontières;</a:t>
            </a:r>
          </a:p>
          <a:p>
            <a:pPr algn="just">
              <a:buFontTx/>
              <a:buChar char="-"/>
            </a:pPr>
            <a:r>
              <a:rPr lang="fr-FR" sz="2400" dirty="0"/>
              <a:t>Actions de sensibilisation et de formation sur la cohabitation pacifique en impliquant les OP;</a:t>
            </a:r>
          </a:p>
          <a:p>
            <a:pPr algn="just">
              <a:buFontTx/>
              <a:buChar char="-"/>
            </a:pPr>
            <a:r>
              <a:rPr lang="fr-FR" sz="2400" dirty="0"/>
              <a:t>Formations des leaders ruraux sur la vulgarisation des textes en vigueur </a:t>
            </a:r>
          </a:p>
          <a:p>
            <a:pPr algn="just">
              <a:buFontTx/>
              <a:buChar char="-"/>
            </a:pPr>
            <a:r>
              <a:rPr lang="fr-FR" sz="2400" dirty="0"/>
              <a:t>Pour le cas spécifique de la RDC, intensifier le dialogue en impliquant toutes les parties prenantes</a:t>
            </a:r>
          </a:p>
        </p:txBody>
      </p:sp>
    </p:spTree>
    <p:extLst>
      <p:ext uri="{BB962C8B-B14F-4D97-AF65-F5344CB8AC3E}">
        <p14:creationId xmlns:p14="http://schemas.microsoft.com/office/powerpoint/2010/main" val="1582547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5818976"/>
          </a:xfrm>
        </p:spPr>
        <p:txBody>
          <a:bodyPr>
            <a:normAutofit/>
          </a:bodyPr>
          <a:lstStyle/>
          <a:p>
            <a:r>
              <a:rPr lang="fr-FR" sz="4400" dirty="0"/>
              <a:t>5</a:t>
            </a:r>
            <a:r>
              <a:rPr lang="fr-FR" sz="4400" baseline="30000" dirty="0"/>
              <a:t>ème</a:t>
            </a:r>
            <a:r>
              <a:rPr lang="fr-FR" sz="4400" dirty="0"/>
              <a:t> partie:</a:t>
            </a:r>
            <a:br>
              <a:rPr lang="fr-FR" sz="4400" dirty="0"/>
            </a:br>
            <a:r>
              <a:rPr lang="fr-FR" sz="4400" dirty="0"/>
              <a:t> </a:t>
            </a:r>
            <a:br>
              <a:rPr lang="fr-FR" sz="4400" dirty="0"/>
            </a:br>
            <a:r>
              <a:rPr lang="fr-FR" sz="2400" dirty="0"/>
              <a:t>Expériences en matière de bonnes pratiques pour la gestion du Pastoralisme et de la transhumance en Afrique centrale: RCA, Cameroun, Tchad et RDC;</a:t>
            </a:r>
            <a:br>
              <a:rPr lang="fr-FR" sz="2400" dirty="0"/>
            </a:br>
            <a:endParaRPr lang="fr-FR" sz="2400" dirty="0"/>
          </a:p>
        </p:txBody>
      </p:sp>
    </p:spTree>
    <p:extLst>
      <p:ext uri="{BB962C8B-B14F-4D97-AF65-F5344CB8AC3E}">
        <p14:creationId xmlns:p14="http://schemas.microsoft.com/office/powerpoint/2010/main" val="698204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850106"/>
          </a:xfrm>
        </p:spPr>
        <p:txBody>
          <a:bodyPr>
            <a:normAutofit/>
          </a:bodyPr>
          <a:lstStyle/>
          <a:p>
            <a:pPr algn="just"/>
            <a:r>
              <a:rPr lang="fr-FR" sz="1800" dirty="0"/>
              <a:t>Bonnes pratiques et leçons apprises dans la gestion des questions pastorales et de transhumance en RCA, Cameroun, Tchad et RDC</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52065632"/>
              </p:ext>
            </p:extLst>
          </p:nvPr>
        </p:nvGraphicFramePr>
        <p:xfrm>
          <a:off x="1454540" y="980727"/>
          <a:ext cx="7499350" cy="6138665"/>
        </p:xfrm>
        <a:graphic>
          <a:graphicData uri="http://schemas.openxmlformats.org/drawingml/2006/table">
            <a:tbl>
              <a:tblPr firstRow="1" bandRow="1">
                <a:tableStyleId>{5C22544A-7EE6-4342-B048-85BDC9FD1C3A}</a:tableStyleId>
              </a:tblPr>
              <a:tblGrid>
                <a:gridCol w="1533284">
                  <a:extLst>
                    <a:ext uri="{9D8B030D-6E8A-4147-A177-3AD203B41FA5}">
                      <a16:colId xmlns:a16="http://schemas.microsoft.com/office/drawing/2014/main" val="20000"/>
                    </a:ext>
                  </a:extLst>
                </a:gridCol>
                <a:gridCol w="5966066">
                  <a:extLst>
                    <a:ext uri="{9D8B030D-6E8A-4147-A177-3AD203B41FA5}">
                      <a16:colId xmlns:a16="http://schemas.microsoft.com/office/drawing/2014/main" val="20001"/>
                    </a:ext>
                  </a:extLst>
                </a:gridCol>
              </a:tblGrid>
              <a:tr h="413265">
                <a:tc>
                  <a:txBody>
                    <a:bodyPr/>
                    <a:lstStyle/>
                    <a:p>
                      <a:r>
                        <a:rPr lang="fr-FR" dirty="0"/>
                        <a:t>PAYS</a:t>
                      </a:r>
                    </a:p>
                  </a:txBody>
                  <a:tcPr/>
                </a:tc>
                <a:tc>
                  <a:txBody>
                    <a:bodyPr/>
                    <a:lstStyle/>
                    <a:p>
                      <a:r>
                        <a:rPr lang="fr-FR" dirty="0"/>
                        <a:t>BONNES PRATIQUES</a:t>
                      </a:r>
                    </a:p>
                  </a:txBody>
                  <a:tcPr/>
                </a:tc>
                <a:extLst>
                  <a:ext uri="{0D108BD9-81ED-4DB2-BD59-A6C34878D82A}">
                    <a16:rowId xmlns:a16="http://schemas.microsoft.com/office/drawing/2014/main" val="10000"/>
                  </a:ext>
                </a:extLst>
              </a:tr>
              <a:tr h="1260930">
                <a:tc>
                  <a:txBody>
                    <a:bodyPr/>
                    <a:lstStyle/>
                    <a:p>
                      <a:r>
                        <a:rPr lang="fr-FR" dirty="0"/>
                        <a:t>RCA</a:t>
                      </a:r>
                    </a:p>
                  </a:txBody>
                  <a:tcPr/>
                </a:tc>
                <a:tc>
                  <a:txBody>
                    <a:bodyPr/>
                    <a:lstStyle/>
                    <a:p>
                      <a:pPr marL="285750" indent="-285750">
                        <a:buFontTx/>
                        <a:buChar char="-"/>
                      </a:pPr>
                      <a:r>
                        <a:rPr lang="fr-FR" baseline="0" dirty="0"/>
                        <a:t>Fédération Nationale des Eleveurs Centrafricains (santé animales et prévention des conflits);</a:t>
                      </a:r>
                    </a:p>
                    <a:p>
                      <a:pPr marL="285750" indent="-285750">
                        <a:buFontTx/>
                        <a:buChar char="-"/>
                      </a:pPr>
                      <a:r>
                        <a:rPr lang="fr-FR" baseline="0" dirty="0">
                          <a:solidFill>
                            <a:srgbClr val="FF0000"/>
                          </a:solidFill>
                        </a:rPr>
                        <a:t>Plateforme pastorale (réunion présidée par les hautes autorité)</a:t>
                      </a:r>
                      <a:endParaRPr lang="fr-FR" dirty="0">
                        <a:solidFill>
                          <a:srgbClr val="FF0000"/>
                        </a:solidFill>
                      </a:endParaRPr>
                    </a:p>
                  </a:txBody>
                  <a:tcPr/>
                </a:tc>
                <a:extLst>
                  <a:ext uri="{0D108BD9-81ED-4DB2-BD59-A6C34878D82A}">
                    <a16:rowId xmlns:a16="http://schemas.microsoft.com/office/drawing/2014/main" val="10001"/>
                  </a:ext>
                </a:extLst>
              </a:tr>
              <a:tr h="1201648">
                <a:tc>
                  <a:txBody>
                    <a:bodyPr/>
                    <a:lstStyle/>
                    <a:p>
                      <a:r>
                        <a:rPr lang="fr-FR" dirty="0"/>
                        <a:t>CAMEROUN</a:t>
                      </a:r>
                    </a:p>
                  </a:txBody>
                  <a:tcPr/>
                </a:tc>
                <a:tc>
                  <a:txBody>
                    <a:bodyPr/>
                    <a:lstStyle/>
                    <a:p>
                      <a:pPr marL="285750" indent="-285750">
                        <a:buFontTx/>
                        <a:buChar char="-"/>
                      </a:pPr>
                      <a:r>
                        <a:rPr lang="fr-FR" dirty="0">
                          <a:solidFill>
                            <a:srgbClr val="FF0000"/>
                          </a:solidFill>
                        </a:rPr>
                        <a:t>Comité interministériel chargé de prévention</a:t>
                      </a:r>
                      <a:r>
                        <a:rPr lang="fr-FR" baseline="0" dirty="0">
                          <a:solidFill>
                            <a:srgbClr val="FF0000"/>
                          </a:solidFill>
                        </a:rPr>
                        <a:t> et résolution de problèmes résultants de la transhumance;</a:t>
                      </a:r>
                    </a:p>
                    <a:p>
                      <a:pPr marL="285750" indent="-285750">
                        <a:buFontTx/>
                        <a:buChar char="-"/>
                      </a:pPr>
                      <a:r>
                        <a:rPr lang="fr-FR" baseline="0" dirty="0"/>
                        <a:t>OSC très active apports sur l’insécurité en milieu pastoral (ONG)</a:t>
                      </a:r>
                      <a:endParaRPr lang="fr-FR" dirty="0"/>
                    </a:p>
                  </a:txBody>
                  <a:tcPr/>
                </a:tc>
                <a:extLst>
                  <a:ext uri="{0D108BD9-81ED-4DB2-BD59-A6C34878D82A}">
                    <a16:rowId xmlns:a16="http://schemas.microsoft.com/office/drawing/2014/main" val="10002"/>
                  </a:ext>
                </a:extLst>
              </a:tr>
              <a:tr h="2588165">
                <a:tc>
                  <a:txBody>
                    <a:bodyPr/>
                    <a:lstStyle/>
                    <a:p>
                      <a:r>
                        <a:rPr lang="fr-FR" dirty="0"/>
                        <a:t>TCHAD</a:t>
                      </a:r>
                    </a:p>
                  </a:txBody>
                  <a:tcPr/>
                </a:tc>
                <a:tc>
                  <a:txBody>
                    <a:bodyPr/>
                    <a:lstStyle/>
                    <a:p>
                      <a:pPr marL="285750" indent="-285750">
                        <a:buFontTx/>
                        <a:buChar char="-"/>
                      </a:pPr>
                      <a:r>
                        <a:rPr lang="fr-FR" baseline="0" dirty="0">
                          <a:solidFill>
                            <a:srgbClr val="FF0000"/>
                          </a:solidFill>
                        </a:rPr>
                        <a:t>Plateforme pastorale du Tchad (études prospectives, groupes thématiques, </a:t>
                      </a:r>
                      <a:r>
                        <a:rPr lang="fr-FR" baseline="0" dirty="0" err="1">
                          <a:solidFill>
                            <a:srgbClr val="FF0000"/>
                          </a:solidFill>
                        </a:rPr>
                        <a:t>etc</a:t>
                      </a:r>
                      <a:r>
                        <a:rPr lang="fr-FR" baseline="0" dirty="0"/>
                        <a:t>);</a:t>
                      </a:r>
                    </a:p>
                    <a:p>
                      <a:pPr marL="285750" indent="-285750">
                        <a:buFontTx/>
                        <a:buChar char="-"/>
                      </a:pPr>
                      <a:r>
                        <a:rPr lang="fr-FR" baseline="0" dirty="0"/>
                        <a:t>Réunions </a:t>
                      </a:r>
                      <a:r>
                        <a:rPr lang="fr-FR" baseline="0" dirty="0" err="1"/>
                        <a:t>PTFs</a:t>
                      </a:r>
                      <a:r>
                        <a:rPr lang="fr-FR" baseline="0" dirty="0"/>
                        <a:t>- Elevage</a:t>
                      </a:r>
                    </a:p>
                    <a:p>
                      <a:pPr marL="285750" indent="-285750">
                        <a:buFontTx/>
                        <a:buChar char="-"/>
                      </a:pPr>
                      <a:r>
                        <a:rPr lang="fr-FR" baseline="0" dirty="0"/>
                        <a:t>Stratégie nationale du développement pastoral (SNDP) et les stratégies provinciales;</a:t>
                      </a:r>
                    </a:p>
                    <a:p>
                      <a:pPr marL="285750" indent="-285750">
                        <a:buFontTx/>
                        <a:buChar char="-"/>
                      </a:pPr>
                      <a:r>
                        <a:rPr lang="fr-FR" baseline="0" dirty="0"/>
                        <a:t>Réunions inter- projets de développement pastoral;</a:t>
                      </a:r>
                    </a:p>
                    <a:p>
                      <a:pPr marL="285750" indent="-285750">
                        <a:buFontTx/>
                        <a:buChar char="-"/>
                      </a:pPr>
                      <a:r>
                        <a:rPr lang="fr-FR" baseline="0" dirty="0"/>
                        <a:t>Formation en Master pastoralisme (PRAPS)</a:t>
                      </a:r>
                    </a:p>
                    <a:p>
                      <a:pPr marL="285750" indent="-285750">
                        <a:buFontTx/>
                        <a:buChar char="-"/>
                      </a:pPr>
                      <a:r>
                        <a:rPr lang="fr-FR" baseline="0" dirty="0"/>
                        <a:t>Réseaux (SIPSA, REPIMAT), les ACCORDS sociaux, les COMMISSIONS MIXTES, Les CONVENTIONS L..</a:t>
                      </a:r>
                      <a:endParaRPr lang="fr-FR" dirty="0"/>
                    </a:p>
                  </a:txBody>
                  <a:tcPr/>
                </a:tc>
                <a:extLst>
                  <a:ext uri="{0D108BD9-81ED-4DB2-BD59-A6C34878D82A}">
                    <a16:rowId xmlns:a16="http://schemas.microsoft.com/office/drawing/2014/main" val="10003"/>
                  </a:ext>
                </a:extLst>
              </a:tr>
              <a:tr h="413265">
                <a:tc>
                  <a:txBody>
                    <a:bodyPr/>
                    <a:lstStyle/>
                    <a:p>
                      <a:r>
                        <a:rPr lang="fr-FR" dirty="0"/>
                        <a:t>RDC</a:t>
                      </a:r>
                    </a:p>
                  </a:txBody>
                  <a:tcPr/>
                </a:tc>
                <a:tc>
                  <a:txBody>
                    <a:bodyPr/>
                    <a:lstStyle/>
                    <a:p>
                      <a:endParaRPr lang="fr-FR"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4853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a:xfrm>
            <a:off x="1435608" y="1052736"/>
            <a:ext cx="7498080" cy="5195664"/>
          </a:xfrm>
        </p:spPr>
        <p:txBody>
          <a:bodyPr>
            <a:normAutofit/>
          </a:bodyPr>
          <a:lstStyle/>
          <a:p>
            <a:pPr>
              <a:buFontTx/>
              <a:buChar char="-"/>
            </a:pPr>
            <a:r>
              <a:rPr lang="fr-FR" dirty="0"/>
              <a:t>Nécessité de </a:t>
            </a:r>
            <a:r>
              <a:rPr lang="fr-FR" dirty="0" err="1"/>
              <a:t>partagr</a:t>
            </a:r>
            <a:r>
              <a:rPr lang="fr-FR" dirty="0"/>
              <a:t> les expériences des bonnes </a:t>
            </a:r>
            <a:r>
              <a:rPr lang="fr-FR" dirty="0" err="1"/>
              <a:t>pratiquese</a:t>
            </a:r>
            <a:r>
              <a:rPr lang="fr-FR" dirty="0"/>
              <a:t>. </a:t>
            </a:r>
          </a:p>
          <a:p>
            <a:pPr>
              <a:buFontTx/>
              <a:buChar char="-"/>
            </a:pPr>
            <a:r>
              <a:rPr lang="fr-FR" dirty="0"/>
              <a:t>Nécessite de renforcer la capacité des </a:t>
            </a:r>
            <a:r>
              <a:rPr lang="fr-FR" dirty="0" err="1"/>
              <a:t>ONGs</a:t>
            </a:r>
            <a:r>
              <a:rPr lang="fr-FR" dirty="0"/>
              <a:t> actives et favoriser leur mise en réseau.</a:t>
            </a:r>
          </a:p>
          <a:p>
            <a:pPr algn="just">
              <a:buFontTx/>
              <a:buChar char="-"/>
            </a:pPr>
            <a:r>
              <a:rPr lang="fr-FR" dirty="0"/>
              <a:t>Nécessité de mettre en place une plateforme régionale pour faciliter le dialogue inter- Etat. </a:t>
            </a:r>
          </a:p>
          <a:p>
            <a:pPr algn="just">
              <a:buFontTx/>
              <a:buChar char="-"/>
            </a:pPr>
            <a:endParaRPr lang="fr-FR" dirty="0"/>
          </a:p>
        </p:txBody>
      </p:sp>
    </p:spTree>
    <p:extLst>
      <p:ext uri="{BB962C8B-B14F-4D97-AF65-F5344CB8AC3E}">
        <p14:creationId xmlns:p14="http://schemas.microsoft.com/office/powerpoint/2010/main" val="542747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Préoccupations majeures</a:t>
            </a:r>
          </a:p>
        </p:txBody>
      </p:sp>
      <p:sp>
        <p:nvSpPr>
          <p:cNvPr id="3" name="Espace réservé du contenu 2"/>
          <p:cNvSpPr>
            <a:spLocks noGrp="1"/>
          </p:cNvSpPr>
          <p:nvPr>
            <p:ph idx="1"/>
          </p:nvPr>
        </p:nvSpPr>
        <p:spPr/>
        <p:txBody>
          <a:bodyPr>
            <a:normAutofit fontScale="85000" lnSpcReduction="20000"/>
          </a:bodyPr>
          <a:lstStyle/>
          <a:p>
            <a:r>
              <a:rPr lang="fr-FR" dirty="0"/>
              <a:t>Tchad, assez d’efforts en matière de sécurisation des systèmes pastoraux mais très fragile encore (sans textes réactualisés);</a:t>
            </a:r>
          </a:p>
          <a:p>
            <a:endParaRPr lang="fr-FR" dirty="0"/>
          </a:p>
          <a:p>
            <a:r>
              <a:rPr lang="fr-FR" dirty="0"/>
              <a:t>RCA, ¾ des éleveurs en zone rebelle. Et après le retour? </a:t>
            </a:r>
          </a:p>
          <a:p>
            <a:endParaRPr lang="fr-FR" dirty="0"/>
          </a:p>
          <a:p>
            <a:r>
              <a:rPr lang="fr-FR" dirty="0"/>
              <a:t>Cameroun: menaces sur plusieurs fronts de malfrats qui désorganise tout le monde rural.</a:t>
            </a:r>
          </a:p>
          <a:p>
            <a:endParaRPr lang="fr-FR" dirty="0"/>
          </a:p>
          <a:p>
            <a:r>
              <a:rPr lang="fr-FR" dirty="0"/>
              <a:t>RDC, Très difficile intégration du pastoralisme et transhumance</a:t>
            </a:r>
          </a:p>
          <a:p>
            <a:endParaRPr lang="fr-FR" dirty="0"/>
          </a:p>
          <a:p>
            <a:endParaRPr lang="fr-FR" dirty="0"/>
          </a:p>
        </p:txBody>
      </p:sp>
    </p:spTree>
    <p:extLst>
      <p:ext uri="{BB962C8B-B14F-4D97-AF65-F5344CB8AC3E}">
        <p14:creationId xmlns:p14="http://schemas.microsoft.com/office/powerpoint/2010/main" val="1829740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CONCLUSION GENERALE</a:t>
            </a:r>
          </a:p>
        </p:txBody>
      </p:sp>
      <p:sp>
        <p:nvSpPr>
          <p:cNvPr id="3" name="Espace réservé du contenu 2"/>
          <p:cNvSpPr>
            <a:spLocks noGrp="1"/>
          </p:cNvSpPr>
          <p:nvPr>
            <p:ph idx="1"/>
          </p:nvPr>
        </p:nvSpPr>
        <p:spPr/>
        <p:txBody>
          <a:bodyPr>
            <a:normAutofit fontScale="62500" lnSpcReduction="20000"/>
          </a:bodyPr>
          <a:lstStyle/>
          <a:p>
            <a:pPr algn="just"/>
            <a:r>
              <a:rPr lang="fr-FR" dirty="0"/>
              <a:t>Le pastoralisme et la transhumance sont des réalités socio- économiques et culturelles dans certains Etats de l’Afrique Centrale. </a:t>
            </a:r>
          </a:p>
          <a:p>
            <a:pPr algn="just"/>
            <a:endParaRPr lang="fr-FR" dirty="0"/>
          </a:p>
          <a:p>
            <a:pPr algn="just"/>
            <a:r>
              <a:rPr lang="fr-FR" dirty="0"/>
              <a:t>Le changement climatique et surtout les crises politiques de certains pays de l’Afrique centrale ont impacté très négativement ce secteur vital.</a:t>
            </a:r>
          </a:p>
          <a:p>
            <a:pPr algn="just"/>
            <a:endParaRPr lang="fr-FR" dirty="0"/>
          </a:p>
          <a:p>
            <a:pPr algn="just"/>
            <a:r>
              <a:rPr lang="fr-FR" dirty="0"/>
              <a:t>Il y a nécessité de réaliser des études approfondies pour mieux comprendre les problématiques liées à l’insécurité.</a:t>
            </a:r>
          </a:p>
          <a:p>
            <a:pPr algn="just"/>
            <a:endParaRPr lang="fr-FR" dirty="0"/>
          </a:p>
          <a:p>
            <a:pPr algn="just"/>
            <a:r>
              <a:rPr lang="fr-FR" dirty="0"/>
              <a:t>A fin de trouver des solutions rapides et durables à ces phénomène d’insécurité, une forte mobilisation des acteurs et à tous le niveaux s’impose pour saisir l’opportunité politique affichée des Etats au sein de la CEEAC appuyée par les Nations Unies.</a:t>
            </a:r>
          </a:p>
          <a:p>
            <a:pPr algn="just"/>
            <a:endParaRPr lang="fr-FR" dirty="0"/>
          </a:p>
        </p:txBody>
      </p:sp>
    </p:spTree>
    <p:extLst>
      <p:ext uri="{BB962C8B-B14F-4D97-AF65-F5344CB8AC3E}">
        <p14:creationId xmlns:p14="http://schemas.microsoft.com/office/powerpoint/2010/main" val="1941418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5530944"/>
          </a:xfrm>
        </p:spPr>
        <p:txBody>
          <a:bodyPr/>
          <a:lstStyle/>
          <a:p>
            <a:pPr algn="ctr"/>
            <a:r>
              <a:rPr lang="fr-FR" dirty="0"/>
              <a:t>JE VOUS REMERCIE</a:t>
            </a:r>
          </a:p>
        </p:txBody>
      </p:sp>
    </p:spTree>
    <p:extLst>
      <p:ext uri="{BB962C8B-B14F-4D97-AF65-F5344CB8AC3E}">
        <p14:creationId xmlns:p14="http://schemas.microsoft.com/office/powerpoint/2010/main" val="378186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1. Résultats attendus de la Mission, Calendrier et Méthodologies</a:t>
            </a:r>
          </a:p>
        </p:txBody>
      </p:sp>
      <p:sp>
        <p:nvSpPr>
          <p:cNvPr id="3" name="Espace réservé du contenu 2"/>
          <p:cNvSpPr>
            <a:spLocks noGrp="1"/>
          </p:cNvSpPr>
          <p:nvPr>
            <p:ph idx="1"/>
          </p:nvPr>
        </p:nvSpPr>
        <p:spPr>
          <a:xfrm>
            <a:off x="1435608" y="1196752"/>
            <a:ext cx="7498080" cy="5051648"/>
          </a:xfrm>
        </p:spPr>
        <p:txBody>
          <a:bodyPr>
            <a:normAutofit lnSpcReduction="10000"/>
          </a:bodyPr>
          <a:lstStyle/>
          <a:p>
            <a:pPr marL="82296" indent="0">
              <a:buNone/>
            </a:pPr>
            <a:r>
              <a:rPr lang="fr-FR" sz="2400" b="1" u="sng" dirty="0"/>
              <a:t>Calendrier de la Mission</a:t>
            </a:r>
          </a:p>
          <a:p>
            <a:pPr marL="82296" indent="0">
              <a:buNone/>
            </a:pPr>
            <a:r>
              <a:rPr lang="fr-FR" sz="2400" dirty="0"/>
              <a:t>RCA: du 17 au 20 mars 2019;</a:t>
            </a:r>
          </a:p>
          <a:p>
            <a:pPr marL="82296" indent="0">
              <a:buNone/>
            </a:pPr>
            <a:r>
              <a:rPr lang="fr-FR" sz="2400" dirty="0"/>
              <a:t>Cameroun : du 20 au 23 mars 2019;</a:t>
            </a:r>
          </a:p>
          <a:p>
            <a:pPr marL="82296" indent="0">
              <a:buNone/>
            </a:pPr>
            <a:r>
              <a:rPr lang="fr-FR" sz="2400" dirty="0"/>
              <a:t>RDC: du 23 au 30 mars 2019;</a:t>
            </a:r>
          </a:p>
          <a:p>
            <a:pPr marL="82296" indent="0">
              <a:buNone/>
            </a:pPr>
            <a:r>
              <a:rPr lang="fr-FR" sz="2400" dirty="0"/>
              <a:t>Gabon du 30 mars au 3 avril 2019</a:t>
            </a:r>
          </a:p>
          <a:p>
            <a:pPr marL="82296" indent="0">
              <a:buNone/>
            </a:pPr>
            <a:endParaRPr lang="fr-FR" sz="2400" b="1" u="sng" dirty="0"/>
          </a:p>
          <a:p>
            <a:pPr marL="82296" indent="0">
              <a:buNone/>
            </a:pPr>
            <a:r>
              <a:rPr lang="fr-FR" sz="2400" b="1" u="sng" dirty="0"/>
              <a:t>Méthodologie </a:t>
            </a:r>
          </a:p>
          <a:p>
            <a:pPr>
              <a:buFontTx/>
              <a:buChar char="-"/>
            </a:pPr>
            <a:r>
              <a:rPr lang="fr-FR" sz="2400" dirty="0"/>
              <a:t>Collectes des données via les Experts nationaux et autres acteurs notamment des OSC;</a:t>
            </a:r>
          </a:p>
          <a:p>
            <a:pPr>
              <a:buFontTx/>
              <a:buChar char="-"/>
            </a:pPr>
            <a:r>
              <a:rPr lang="fr-FR" sz="2400" dirty="0"/>
              <a:t>Recherche bibliographie via le net;</a:t>
            </a:r>
          </a:p>
          <a:p>
            <a:pPr>
              <a:buFontTx/>
              <a:buChar char="-"/>
            </a:pPr>
            <a:r>
              <a:rPr lang="fr-FR" sz="2400" dirty="0"/>
              <a:t>Entretiens avec des responsables des structures et des personnes ressources</a:t>
            </a:r>
          </a:p>
          <a:p>
            <a:pPr marL="82296" indent="0">
              <a:buNone/>
            </a:pPr>
            <a:endParaRPr lang="fr-FR" sz="2400" b="1" u="sng" dirty="0"/>
          </a:p>
        </p:txBody>
      </p:sp>
    </p:spTree>
    <p:extLst>
      <p:ext uri="{BB962C8B-B14F-4D97-AF65-F5344CB8AC3E}">
        <p14:creationId xmlns:p14="http://schemas.microsoft.com/office/powerpoint/2010/main" val="61541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5314920"/>
          </a:xfrm>
        </p:spPr>
        <p:txBody>
          <a:bodyPr>
            <a:normAutofit/>
          </a:bodyPr>
          <a:lstStyle/>
          <a:p>
            <a:pPr algn="ctr"/>
            <a:r>
              <a:rPr lang="fr-FR" sz="2400" dirty="0"/>
              <a:t>2</a:t>
            </a:r>
            <a:r>
              <a:rPr lang="fr-FR" sz="2400" baseline="30000" dirty="0"/>
              <a:t>ère</a:t>
            </a:r>
            <a:r>
              <a:rPr lang="fr-FR" sz="2400" dirty="0"/>
              <a:t> partie: </a:t>
            </a:r>
            <a:br>
              <a:rPr lang="fr-FR" sz="2400" dirty="0"/>
            </a:br>
            <a:r>
              <a:rPr lang="fr-FR" sz="2400" dirty="0"/>
              <a:t>Importance de l’Elevage (Ruminants)/  pastoralisme et de la transhumance en 	Afrique centrale : Cas de la RCA, du Cameroun </a:t>
            </a:r>
            <a:r>
              <a:rPr lang="fr-FR" sz="2400" dirty="0" err="1"/>
              <a:t>duTchad</a:t>
            </a:r>
            <a:r>
              <a:rPr lang="fr-FR" sz="2400" dirty="0"/>
              <a:t> et  de la RDC.</a:t>
            </a:r>
            <a:br>
              <a:rPr lang="fr-FR" sz="2400" dirty="0"/>
            </a:br>
            <a:endParaRPr lang="fr-FR" sz="2400" dirty="0"/>
          </a:p>
        </p:txBody>
      </p:sp>
    </p:spTree>
    <p:extLst>
      <p:ext uri="{BB962C8B-B14F-4D97-AF65-F5344CB8AC3E}">
        <p14:creationId xmlns:p14="http://schemas.microsoft.com/office/powerpoint/2010/main" val="60608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a:t>2. Importance de l’Elevage (ruminants)/ pastoralisme et transhumance dans les 4 pays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62904181"/>
              </p:ext>
            </p:extLst>
          </p:nvPr>
        </p:nvGraphicFramePr>
        <p:xfrm>
          <a:off x="1435100" y="1447800"/>
          <a:ext cx="7499350" cy="4559480"/>
        </p:xfrm>
        <a:graphic>
          <a:graphicData uri="http://schemas.openxmlformats.org/drawingml/2006/table">
            <a:tbl>
              <a:tblPr firstRow="1" bandRow="1">
                <a:tableStyleId>{5C22544A-7EE6-4342-B048-85BDC9FD1C3A}</a:tableStyleId>
              </a:tblPr>
              <a:tblGrid>
                <a:gridCol w="1499870">
                  <a:extLst>
                    <a:ext uri="{9D8B030D-6E8A-4147-A177-3AD203B41FA5}">
                      <a16:colId xmlns:a16="http://schemas.microsoft.com/office/drawing/2014/main" val="20000"/>
                    </a:ext>
                  </a:extLst>
                </a:gridCol>
                <a:gridCol w="1499870">
                  <a:extLst>
                    <a:ext uri="{9D8B030D-6E8A-4147-A177-3AD203B41FA5}">
                      <a16:colId xmlns:a16="http://schemas.microsoft.com/office/drawing/2014/main" val="20001"/>
                    </a:ext>
                  </a:extLst>
                </a:gridCol>
                <a:gridCol w="1499870">
                  <a:extLst>
                    <a:ext uri="{9D8B030D-6E8A-4147-A177-3AD203B41FA5}">
                      <a16:colId xmlns:a16="http://schemas.microsoft.com/office/drawing/2014/main" val="20002"/>
                    </a:ext>
                  </a:extLst>
                </a:gridCol>
                <a:gridCol w="1499870">
                  <a:extLst>
                    <a:ext uri="{9D8B030D-6E8A-4147-A177-3AD203B41FA5}">
                      <a16:colId xmlns:a16="http://schemas.microsoft.com/office/drawing/2014/main" val="20003"/>
                    </a:ext>
                  </a:extLst>
                </a:gridCol>
                <a:gridCol w="1499870">
                  <a:extLst>
                    <a:ext uri="{9D8B030D-6E8A-4147-A177-3AD203B41FA5}">
                      <a16:colId xmlns:a16="http://schemas.microsoft.com/office/drawing/2014/main" val="20004"/>
                    </a:ext>
                  </a:extLst>
                </a:gridCol>
              </a:tblGrid>
              <a:tr h="842690">
                <a:tc>
                  <a:txBody>
                    <a:bodyPr/>
                    <a:lstStyle/>
                    <a:p>
                      <a:r>
                        <a:rPr lang="fr-FR" dirty="0"/>
                        <a:t>Pays</a:t>
                      </a:r>
                    </a:p>
                  </a:txBody>
                  <a:tcPr/>
                </a:tc>
                <a:tc>
                  <a:txBody>
                    <a:bodyPr/>
                    <a:lstStyle/>
                    <a:p>
                      <a:r>
                        <a:rPr lang="fr-FR" dirty="0"/>
                        <a:t>Effectifs en UBT (million)</a:t>
                      </a:r>
                    </a:p>
                    <a:p>
                      <a:endParaRPr lang="fr-FR" dirty="0"/>
                    </a:p>
                  </a:txBody>
                  <a:tcPr/>
                </a:tc>
                <a:tc>
                  <a:txBody>
                    <a:bodyPr/>
                    <a:lstStyle/>
                    <a:p>
                      <a:r>
                        <a:rPr lang="fr-FR" dirty="0"/>
                        <a:t>Valeur</a:t>
                      </a:r>
                      <a:r>
                        <a:rPr lang="fr-FR" baseline="0" dirty="0"/>
                        <a:t> total</a:t>
                      </a:r>
                    </a:p>
                    <a:p>
                      <a:r>
                        <a:rPr lang="fr-FR" baseline="0" dirty="0"/>
                        <a:t>(Milliards CFA)</a:t>
                      </a:r>
                      <a:endParaRPr lang="fr-FR" dirty="0"/>
                    </a:p>
                  </a:txBody>
                  <a:tcPr/>
                </a:tc>
                <a:tc>
                  <a:txBody>
                    <a:bodyPr/>
                    <a:lstStyle/>
                    <a:p>
                      <a:r>
                        <a:rPr lang="fr-FR" dirty="0"/>
                        <a:t>PIB en %</a:t>
                      </a:r>
                    </a:p>
                    <a:p>
                      <a:endParaRPr lang="fr-FR" dirty="0"/>
                    </a:p>
                  </a:txBody>
                  <a:tcPr/>
                </a:tc>
                <a:tc>
                  <a:txBody>
                    <a:bodyPr/>
                    <a:lstStyle/>
                    <a:p>
                      <a:r>
                        <a:rPr lang="fr-FR" dirty="0"/>
                        <a:t>Emploi</a:t>
                      </a:r>
                      <a:r>
                        <a:rPr lang="fr-FR" baseline="0" dirty="0"/>
                        <a:t> en % de la population</a:t>
                      </a:r>
                      <a:endParaRPr lang="fr-FR" dirty="0"/>
                    </a:p>
                  </a:txBody>
                  <a:tcPr/>
                </a:tc>
                <a:extLst>
                  <a:ext uri="{0D108BD9-81ED-4DB2-BD59-A6C34878D82A}">
                    <a16:rowId xmlns:a16="http://schemas.microsoft.com/office/drawing/2014/main" val="10000"/>
                  </a:ext>
                </a:extLst>
              </a:tr>
              <a:tr h="842690">
                <a:tc>
                  <a:txBody>
                    <a:bodyPr/>
                    <a:lstStyle/>
                    <a:p>
                      <a:r>
                        <a:rPr lang="fr-FR" dirty="0"/>
                        <a:t>RCA</a:t>
                      </a:r>
                    </a:p>
                  </a:txBody>
                  <a:tcPr/>
                </a:tc>
                <a:tc>
                  <a:txBody>
                    <a:bodyPr/>
                    <a:lstStyle/>
                    <a:p>
                      <a:r>
                        <a:rPr lang="fr-FR" dirty="0"/>
                        <a:t>3-</a:t>
                      </a:r>
                      <a:r>
                        <a:rPr lang="fr-FR" baseline="0" dirty="0"/>
                        <a:t> 4</a:t>
                      </a:r>
                      <a:endParaRPr lang="fr-FR" dirty="0"/>
                    </a:p>
                  </a:txBody>
                  <a:tcPr/>
                </a:tc>
                <a:tc>
                  <a:txBody>
                    <a:bodyPr/>
                    <a:lstStyle/>
                    <a:p>
                      <a:endParaRPr lang="fr-FR" dirty="0"/>
                    </a:p>
                  </a:txBody>
                  <a:tcPr/>
                </a:tc>
                <a:tc>
                  <a:txBody>
                    <a:bodyPr/>
                    <a:lstStyle/>
                    <a:p>
                      <a:r>
                        <a:rPr lang="fr-FR" dirty="0"/>
                        <a:t>9</a:t>
                      </a:r>
                    </a:p>
                  </a:txBody>
                  <a:tcPr/>
                </a:tc>
                <a:tc>
                  <a:txBody>
                    <a:bodyPr/>
                    <a:lstStyle/>
                    <a:p>
                      <a:r>
                        <a:rPr lang="fr-FR" dirty="0"/>
                        <a:t>75</a:t>
                      </a:r>
                    </a:p>
                    <a:p>
                      <a:r>
                        <a:rPr lang="fr-FR" dirty="0" err="1"/>
                        <a:t>Agri+elev</a:t>
                      </a:r>
                      <a:r>
                        <a:rPr lang="fr-FR" dirty="0"/>
                        <a:t>.</a:t>
                      </a:r>
                    </a:p>
                  </a:txBody>
                  <a:tcPr/>
                </a:tc>
                <a:extLst>
                  <a:ext uri="{0D108BD9-81ED-4DB2-BD59-A6C34878D82A}">
                    <a16:rowId xmlns:a16="http://schemas.microsoft.com/office/drawing/2014/main" val="10001"/>
                  </a:ext>
                </a:extLst>
              </a:tr>
              <a:tr h="842690">
                <a:tc>
                  <a:txBody>
                    <a:bodyPr/>
                    <a:lstStyle/>
                    <a:p>
                      <a:r>
                        <a:rPr lang="fr-FR" dirty="0"/>
                        <a:t>Cameroun</a:t>
                      </a:r>
                    </a:p>
                  </a:txBody>
                  <a:tcPr/>
                </a:tc>
                <a:tc>
                  <a:txBody>
                    <a:bodyPr/>
                    <a:lstStyle/>
                    <a:p>
                      <a:r>
                        <a:rPr lang="fr-FR" dirty="0"/>
                        <a:t>3- 4</a:t>
                      </a:r>
                    </a:p>
                  </a:txBody>
                  <a:tcPr/>
                </a:tc>
                <a:tc>
                  <a:txBody>
                    <a:bodyPr/>
                    <a:lstStyle/>
                    <a:p>
                      <a:endParaRPr lang="fr-FR"/>
                    </a:p>
                  </a:txBody>
                  <a:tcPr/>
                </a:tc>
                <a:tc>
                  <a:txBody>
                    <a:bodyPr/>
                    <a:lstStyle/>
                    <a:p>
                      <a:r>
                        <a:rPr lang="fr-FR" dirty="0"/>
                        <a:t>13</a:t>
                      </a:r>
                    </a:p>
                  </a:txBody>
                  <a:tcPr/>
                </a:tc>
                <a:tc>
                  <a:txBody>
                    <a:bodyPr/>
                    <a:lstStyle/>
                    <a:p>
                      <a:r>
                        <a:rPr lang="fr-FR" dirty="0"/>
                        <a:t>30</a:t>
                      </a:r>
                    </a:p>
                  </a:txBody>
                  <a:tcPr/>
                </a:tc>
                <a:extLst>
                  <a:ext uri="{0D108BD9-81ED-4DB2-BD59-A6C34878D82A}">
                    <a16:rowId xmlns:a16="http://schemas.microsoft.com/office/drawing/2014/main" val="10002"/>
                  </a:ext>
                </a:extLst>
              </a:tr>
              <a:tr h="842690">
                <a:tc>
                  <a:txBody>
                    <a:bodyPr/>
                    <a:lstStyle/>
                    <a:p>
                      <a:r>
                        <a:rPr lang="fr-FR" dirty="0"/>
                        <a:t>Tchad</a:t>
                      </a:r>
                    </a:p>
                  </a:txBody>
                  <a:tcPr/>
                </a:tc>
                <a:tc>
                  <a:txBody>
                    <a:bodyPr/>
                    <a:lstStyle/>
                    <a:p>
                      <a:r>
                        <a:rPr lang="fr-FR" dirty="0"/>
                        <a:t>45</a:t>
                      </a:r>
                    </a:p>
                  </a:txBody>
                  <a:tcPr/>
                </a:tc>
                <a:tc>
                  <a:txBody>
                    <a:bodyPr/>
                    <a:lstStyle/>
                    <a:p>
                      <a:r>
                        <a:rPr lang="fr-FR" dirty="0"/>
                        <a:t>11-</a:t>
                      </a:r>
                      <a:r>
                        <a:rPr lang="fr-FR" baseline="0" dirty="0"/>
                        <a:t> 12 000</a:t>
                      </a:r>
                      <a:endParaRPr lang="fr-FR" dirty="0"/>
                    </a:p>
                  </a:txBody>
                  <a:tcPr/>
                </a:tc>
                <a:tc>
                  <a:txBody>
                    <a:bodyPr/>
                    <a:lstStyle/>
                    <a:p>
                      <a:r>
                        <a:rPr lang="fr-FR" dirty="0"/>
                        <a:t>27</a:t>
                      </a:r>
                    </a:p>
                  </a:txBody>
                  <a:tcPr/>
                </a:tc>
                <a:tc>
                  <a:txBody>
                    <a:bodyPr/>
                    <a:lstStyle/>
                    <a:p>
                      <a:r>
                        <a:rPr lang="fr-FR" dirty="0"/>
                        <a:t>40</a:t>
                      </a:r>
                    </a:p>
                  </a:txBody>
                  <a:tcPr/>
                </a:tc>
                <a:extLst>
                  <a:ext uri="{0D108BD9-81ED-4DB2-BD59-A6C34878D82A}">
                    <a16:rowId xmlns:a16="http://schemas.microsoft.com/office/drawing/2014/main" val="10003"/>
                  </a:ext>
                </a:extLst>
              </a:tr>
              <a:tr h="842690">
                <a:tc>
                  <a:txBody>
                    <a:bodyPr/>
                    <a:lstStyle/>
                    <a:p>
                      <a:r>
                        <a:rPr lang="fr-FR" dirty="0"/>
                        <a:t>RDC</a:t>
                      </a:r>
                    </a:p>
                  </a:txBody>
                  <a:tcPr/>
                </a:tc>
                <a:tc>
                  <a:txBody>
                    <a:bodyPr/>
                    <a:lstStyle/>
                    <a:p>
                      <a:r>
                        <a:rPr lang="fr-FR" dirty="0"/>
                        <a:t>10</a:t>
                      </a:r>
                      <a:r>
                        <a:rPr lang="fr-FR" baseline="0" dirty="0"/>
                        <a:t>- 20?</a:t>
                      </a:r>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24443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Dynamique de la mobilité pastorale en RCA</a:t>
            </a:r>
          </a:p>
        </p:txBody>
      </p:sp>
      <p:pic>
        <p:nvPicPr>
          <p:cNvPr id="4" name="Espace réservé du contenu 3"/>
          <p:cNvPicPr>
            <a:picLocks noGrp="1"/>
          </p:cNvPicPr>
          <p:nvPr>
            <p:ph idx="1"/>
          </p:nvPr>
        </p:nvPicPr>
        <p:blipFill>
          <a:blip r:embed="rId2"/>
          <a:stretch>
            <a:fillRect/>
          </a:stretch>
        </p:blipFill>
        <p:spPr>
          <a:xfrm>
            <a:off x="1746616" y="1447800"/>
            <a:ext cx="6876318" cy="4800600"/>
          </a:xfrm>
          <a:prstGeom prst="rect">
            <a:avLst/>
          </a:prstGeom>
        </p:spPr>
      </p:pic>
    </p:spTree>
    <p:extLst>
      <p:ext uri="{BB962C8B-B14F-4D97-AF65-F5344CB8AC3E}">
        <p14:creationId xmlns:p14="http://schemas.microsoft.com/office/powerpoint/2010/main" val="357356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Dynamique de la mobilité pastorale: Tchad</a:t>
            </a:r>
          </a:p>
        </p:txBody>
      </p:sp>
      <p:pic>
        <p:nvPicPr>
          <p:cNvPr id="4" name="Espace réservé du contenu 3" descr="Mobilité pastorale_1960 [Converti]"/>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628800"/>
            <a:ext cx="3024336" cy="4392488"/>
          </a:xfrm>
          <a:prstGeom prst="rect">
            <a:avLst/>
          </a:prstGeom>
          <a:noFill/>
          <a:ln>
            <a:noFill/>
          </a:ln>
        </p:spPr>
      </p:pic>
      <p:pic>
        <p:nvPicPr>
          <p:cNvPr id="5" name="Image 4" descr="Mobilité pastorale_actuelle [Convert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628800"/>
            <a:ext cx="2962647" cy="4248472"/>
          </a:xfrm>
          <a:prstGeom prst="rect">
            <a:avLst/>
          </a:prstGeom>
          <a:noFill/>
          <a:ln>
            <a:noFill/>
          </a:ln>
        </p:spPr>
      </p:pic>
    </p:spTree>
    <p:extLst>
      <p:ext uri="{BB962C8B-B14F-4D97-AF65-F5344CB8AC3E}">
        <p14:creationId xmlns:p14="http://schemas.microsoft.com/office/powerpoint/2010/main" val="240194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778098"/>
          </a:xfrm>
        </p:spPr>
        <p:txBody>
          <a:bodyPr>
            <a:normAutofit fontScale="90000"/>
          </a:bodyPr>
          <a:lstStyle/>
          <a:p>
            <a:r>
              <a:rPr lang="fr-FR" sz="2800" dirty="0"/>
              <a:t>Dynamique de la mobilité pastorale transfrontalière dans les 4 pays</a:t>
            </a:r>
          </a:p>
        </p:txBody>
      </p:sp>
      <p:pic>
        <p:nvPicPr>
          <p:cNvPr id="4" name="Espace réservé du contenu 3"/>
          <p:cNvPicPr>
            <a:picLocks noGrp="1"/>
          </p:cNvPicPr>
          <p:nvPr>
            <p:ph idx="1"/>
          </p:nvPr>
        </p:nvPicPr>
        <p:blipFill>
          <a:blip r:embed="rId2"/>
          <a:stretch>
            <a:fillRect/>
          </a:stretch>
        </p:blipFill>
        <p:spPr>
          <a:xfrm>
            <a:off x="1115616" y="1052736"/>
            <a:ext cx="7818072" cy="5805264"/>
          </a:xfrm>
          <a:prstGeom prst="rect">
            <a:avLst/>
          </a:prstGeom>
        </p:spPr>
      </p:pic>
    </p:spTree>
    <p:extLst>
      <p:ext uri="{BB962C8B-B14F-4D97-AF65-F5344CB8AC3E}">
        <p14:creationId xmlns:p14="http://schemas.microsoft.com/office/powerpoint/2010/main" val="2817958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5548</TotalTime>
  <Words>2032</Words>
  <Application>Microsoft Office PowerPoint</Application>
  <PresentationFormat>On-screen Show (4:3)</PresentationFormat>
  <Paragraphs>328</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Gill Sans MT</vt:lpstr>
      <vt:lpstr>Verdana</vt:lpstr>
      <vt:lpstr>Wingdings</vt:lpstr>
      <vt:lpstr>Wingdings 2</vt:lpstr>
      <vt:lpstr>Solstice</vt:lpstr>
      <vt:lpstr> </vt:lpstr>
      <vt:lpstr>Plan Général</vt:lpstr>
      <vt:lpstr>1. Résultats attendus de la Mission, Calendrier et Méthodologies</vt:lpstr>
      <vt:lpstr>1. Résultats attendus de la Mission, Calendrier et Méthodologies</vt:lpstr>
      <vt:lpstr>2ère partie:  Importance de l’Elevage (Ruminants)/  pastoralisme et de la transhumance en  Afrique centrale : Cas de la RCA, du Cameroun duTchad et  de la RDC. </vt:lpstr>
      <vt:lpstr>2. Importance de l’Elevage (ruminants)/ pastoralisme et transhumance dans les 4 pays </vt:lpstr>
      <vt:lpstr>Dynamique de la mobilité pastorale en RCA</vt:lpstr>
      <vt:lpstr>Dynamique de la mobilité pastorale: Tchad</vt:lpstr>
      <vt:lpstr>Dynamique de la mobilité pastorale transfrontalière dans les 4 pays</vt:lpstr>
      <vt:lpstr>Conclusion</vt:lpstr>
      <vt:lpstr>3ème partie:  Présentation et analyse des cadres législatifs et règlementaires régissant le pastoralisme et la transhumance en AC. Cas de la RCA, du Cameroun, du Tchad et  de la RDC; </vt:lpstr>
      <vt:lpstr>Cadre législatif et règlementaire en matière de pastoralisme et de la transhumance: RCA</vt:lpstr>
      <vt:lpstr>Cadre législatif et règlementaire en matière de pastoralisme et de la transhumance: RCA</vt:lpstr>
      <vt:lpstr>Cadre législatif et règlementaire en matière de pastoralisme et de la transhumance: Cameroun </vt:lpstr>
      <vt:lpstr>Cadre législatif et règlementaire en matière de pastoralisme et de la transhumance: Cameroun </vt:lpstr>
      <vt:lpstr>Cadre législatif et règlementaire en matière de pastoralisme et de la transhumance: Tchad</vt:lpstr>
      <vt:lpstr>Cadre législatif et règlementaire en matière de pastoralisme et de la transhumance: Tchad</vt:lpstr>
      <vt:lpstr>Textes communs régissant le pastoralisme et la transhumance</vt:lpstr>
      <vt:lpstr>PowerPoint Presentation</vt:lpstr>
      <vt:lpstr>Conclusion</vt:lpstr>
      <vt:lpstr>4ème partie:   Contextes sécuritaires liés au pastoralisme et à la  transhumance en RCA, Cameroun, Tchad et RDC;   </vt:lpstr>
      <vt:lpstr>Insécurités liées au pastoralisme et à la transhumance</vt:lpstr>
      <vt:lpstr>Phénomène d’insécurité liée au pastoralisme et la transhumance en RCA</vt:lpstr>
      <vt:lpstr>Phénomène d’insécurité liée au pastoralisme et la transhumance en RCA (suite et fin)</vt:lpstr>
      <vt:lpstr>Phénomène d’insécurité liée au pastoralisme et la transhumance au Cameroun</vt:lpstr>
      <vt:lpstr>Phénomène d’insécurité liée au pastoralisme et la transhumance au Cameroun</vt:lpstr>
      <vt:lpstr>Phénomène d’insécurité liée au pastoralisme et la transhumance au Cameroun</vt:lpstr>
      <vt:lpstr>Phénomène d’insécurité liée au pastoralisme et la transhumance au Tchad</vt:lpstr>
      <vt:lpstr>Phénomène d’insécurité liée au pastoralisme et la transhumance au Tchad</vt:lpstr>
      <vt:lpstr>Phénomène d’insécurité liée au pastoralisme et la transhumance en RDC</vt:lpstr>
      <vt:lpstr>CONCLUSION</vt:lpstr>
      <vt:lpstr>5ème partie:   Expériences en matière de bonnes pratiques pour la gestion du Pastoralisme et de la transhumance en Afrique centrale: RCA, Cameroun, Tchad et RDC; </vt:lpstr>
      <vt:lpstr>Bonnes pratiques et leçons apprises dans la gestion des questions pastorales et de transhumance en RCA, Cameroun, Tchad et RDC</vt:lpstr>
      <vt:lpstr>Conclusion</vt:lpstr>
      <vt:lpstr>Préoccupations majeures</vt:lpstr>
      <vt:lpstr>CONCLUSION GENERALE</vt:lpstr>
      <vt:lpstr>JE VOUS REMERCIE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Renforcement de la chaîne de valeurs sésame au Tchad</dc:title>
  <dc:creator>SALVATERRA SAS</dc:creator>
  <cp:lastModifiedBy>Djeneba Benedicte Dosso Epse Kouassi</cp:lastModifiedBy>
  <cp:revision>165</cp:revision>
  <cp:lastPrinted>2015-07-07T09:59:02Z</cp:lastPrinted>
  <dcterms:created xsi:type="dcterms:W3CDTF">2015-07-03T14:40:11Z</dcterms:created>
  <dcterms:modified xsi:type="dcterms:W3CDTF">2019-04-10T14:46:58Z</dcterms:modified>
</cp:coreProperties>
</file>