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4313-E379-4AA6-AB22-9464554DBF12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1D1EBB0-3DE9-4B6B-B03F-D5986B9A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16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4313-E379-4AA6-AB22-9464554DBF12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1EBB0-3DE9-4B6B-B03F-D5986B9A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12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4313-E379-4AA6-AB22-9464554DBF12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1EBB0-3DE9-4B6B-B03F-D5986B9AEF6A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1846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4313-E379-4AA6-AB22-9464554DBF12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1EBB0-3DE9-4B6B-B03F-D5986B9A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602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4313-E379-4AA6-AB22-9464554DBF12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1EBB0-3DE9-4B6B-B03F-D5986B9AEF6A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26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4313-E379-4AA6-AB22-9464554DBF12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1EBB0-3DE9-4B6B-B03F-D5986B9A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4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4313-E379-4AA6-AB22-9464554DBF12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EBB0-3DE9-4B6B-B03F-D5986B9A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453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4313-E379-4AA6-AB22-9464554DBF12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EBB0-3DE9-4B6B-B03F-D5986B9A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77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4313-E379-4AA6-AB22-9464554DBF12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EBB0-3DE9-4B6B-B03F-D5986B9A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93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4313-E379-4AA6-AB22-9464554DBF12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1EBB0-3DE9-4B6B-B03F-D5986B9A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25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4313-E379-4AA6-AB22-9464554DBF12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D1EBB0-3DE9-4B6B-B03F-D5986B9A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72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4313-E379-4AA6-AB22-9464554DBF12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D1EBB0-3DE9-4B6B-B03F-D5986B9A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83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4313-E379-4AA6-AB22-9464554DBF12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EBB0-3DE9-4B6B-B03F-D5986B9A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89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4313-E379-4AA6-AB22-9464554DBF12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EBB0-3DE9-4B6B-B03F-D5986B9A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42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4313-E379-4AA6-AB22-9464554DBF12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EBB0-3DE9-4B6B-B03F-D5986B9A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01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4313-E379-4AA6-AB22-9464554DBF12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1EBB0-3DE9-4B6B-B03F-D5986B9A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57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4313-E379-4AA6-AB22-9464554DBF12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D1EBB0-3DE9-4B6B-B03F-D5986B9A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89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63485" y="131135"/>
            <a:ext cx="9144000" cy="1023257"/>
          </a:xfrm>
        </p:spPr>
        <p:txBody>
          <a:bodyPr/>
          <a:lstStyle/>
          <a:p>
            <a:r>
              <a:rPr lang="fr-FR" dirty="0" smtClean="0"/>
              <a:t>RAPPORT GROUPE II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44239" y="1509823"/>
            <a:ext cx="9144000" cy="5061098"/>
          </a:xfrm>
        </p:spPr>
        <p:txBody>
          <a:bodyPr>
            <a:noAutofit/>
          </a:bodyPr>
          <a:lstStyle/>
          <a:p>
            <a:pPr algn="just"/>
            <a:r>
              <a:rPr lang="fr-FR" sz="2400" b="1" u="sng" dirty="0" smtClean="0"/>
              <a:t>Président</a:t>
            </a:r>
            <a:r>
              <a:rPr lang="fr-FR" sz="2400" b="1" dirty="0" smtClean="0"/>
              <a:t>: prof PAMO </a:t>
            </a:r>
            <a:r>
              <a:rPr lang="fr-FR" sz="2400" b="1" dirty="0" smtClean="0"/>
              <a:t>TEDONKENG Etienne (Cameroun</a:t>
            </a:r>
            <a:r>
              <a:rPr lang="fr-FR" sz="2400" b="1" dirty="0" smtClean="0"/>
              <a:t>)</a:t>
            </a:r>
          </a:p>
          <a:p>
            <a:pPr algn="just"/>
            <a:r>
              <a:rPr lang="fr-FR" sz="2400" b="1" u="sng" dirty="0" smtClean="0"/>
              <a:t>Rapporteurs</a:t>
            </a:r>
            <a:r>
              <a:rPr lang="fr-FR" sz="2400" b="1" dirty="0" smtClean="0"/>
              <a:t>: Maguette KAIRE (Agrhymet)</a:t>
            </a:r>
          </a:p>
          <a:p>
            <a:pPr algn="just"/>
            <a:r>
              <a:rPr lang="fr-FR" sz="2400" b="1" dirty="0"/>
              <a:t>	 </a:t>
            </a:r>
            <a:r>
              <a:rPr lang="fr-FR" sz="2400" b="1" dirty="0" smtClean="0"/>
              <a:t>                 </a:t>
            </a:r>
            <a:r>
              <a:rPr lang="fr-FR" sz="2400" b="1" dirty="0" err="1"/>
              <a:t>Mohamadou</a:t>
            </a:r>
            <a:r>
              <a:rPr lang="fr-FR" sz="2400" b="1" dirty="0"/>
              <a:t> (Cameroun)</a:t>
            </a:r>
          </a:p>
          <a:p>
            <a:pPr algn="just"/>
            <a:r>
              <a:rPr lang="fr-FR" sz="2400" b="1" u="sng" dirty="0" smtClean="0"/>
              <a:t>Membres</a:t>
            </a:r>
            <a:r>
              <a:rPr lang="fr-FR" sz="2400" b="1" dirty="0" smtClean="0"/>
              <a:t>: </a:t>
            </a:r>
          </a:p>
          <a:p>
            <a:pPr algn="just"/>
            <a:r>
              <a:rPr lang="fr-FR" sz="2400" b="1" dirty="0"/>
              <a:t>Mahamat Ibrahim Souleymane (Tchad)</a:t>
            </a:r>
          </a:p>
          <a:p>
            <a:pPr algn="just"/>
            <a:r>
              <a:rPr lang="fr-FR" sz="2400" b="1" dirty="0" smtClean="0"/>
              <a:t>Rodin </a:t>
            </a:r>
            <a:r>
              <a:rPr lang="fr-FR" sz="2400" b="1" dirty="0" err="1" smtClean="0"/>
              <a:t>Ankoula</a:t>
            </a:r>
            <a:r>
              <a:rPr lang="fr-FR" sz="2400" b="1" dirty="0" smtClean="0"/>
              <a:t> (Congo)</a:t>
            </a:r>
          </a:p>
          <a:p>
            <a:pPr algn="just"/>
            <a:r>
              <a:rPr lang="fr-FR" sz="2400" b="1" dirty="0" err="1" smtClean="0"/>
              <a:t>Mouyabi</a:t>
            </a:r>
            <a:r>
              <a:rPr lang="fr-FR" sz="2400" b="1" dirty="0" smtClean="0"/>
              <a:t> Jean Jacques (Gabon)</a:t>
            </a:r>
          </a:p>
          <a:p>
            <a:pPr algn="just"/>
            <a:r>
              <a:rPr lang="fr-FR" sz="2400" b="1" dirty="0" smtClean="0"/>
              <a:t>Abdoulaye Nana (APESS Cameroun)</a:t>
            </a:r>
          </a:p>
          <a:p>
            <a:pPr algn="just"/>
            <a:r>
              <a:rPr lang="fr-FR" sz="2400" b="1" dirty="0" err="1" smtClean="0"/>
              <a:t>Romlelem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Lokarmian</a:t>
            </a:r>
            <a:r>
              <a:rPr lang="fr-FR" sz="2400" b="1" dirty="0" smtClean="0"/>
              <a:t> (Tchad)</a:t>
            </a:r>
          </a:p>
          <a:p>
            <a:pPr algn="just"/>
            <a:r>
              <a:rPr lang="fr-FR" sz="2400" b="1" dirty="0" err="1" smtClean="0"/>
              <a:t>Khadidja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Guirsimi</a:t>
            </a:r>
            <a:r>
              <a:rPr lang="fr-FR" sz="2400" b="1" dirty="0" smtClean="0"/>
              <a:t> Youssouf (Tchad)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03589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50581" y="258800"/>
            <a:ext cx="10549270" cy="1708223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Question 1: Quels sont les principaux axes ou piliers du projet de régulation communautaire sur le pastoralisme et la transhumance en Afrique centrale que vous recommandez ?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6682" y="2154865"/>
            <a:ext cx="8915400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b="1" dirty="0" smtClean="0">
                <a:solidFill>
                  <a:srgbClr val="0070C0"/>
                </a:solidFill>
              </a:rPr>
              <a:t>Discussions sémantiques</a:t>
            </a:r>
          </a:p>
          <a:p>
            <a:r>
              <a:rPr lang="fr-FR" sz="2400" b="1" dirty="0" smtClean="0"/>
              <a:t>Réflexions axées sur la transhumance principalement, en notant que la transhumance fait partie du Pastoralisme</a:t>
            </a:r>
          </a:p>
          <a:p>
            <a:r>
              <a:rPr lang="fr-FR" sz="2400" b="1" dirty="0" smtClean="0"/>
              <a:t>Axes </a:t>
            </a:r>
            <a:r>
              <a:rPr lang="fr-FR" sz="2400" b="1" dirty="0" smtClean="0">
                <a:solidFill>
                  <a:srgbClr val="FF0000"/>
                </a:solidFill>
              </a:rPr>
              <a:t>et</a:t>
            </a:r>
            <a:r>
              <a:rPr lang="fr-FR" sz="2400" b="1" dirty="0" smtClean="0"/>
              <a:t> piliers au lieu de axes </a:t>
            </a:r>
            <a:r>
              <a:rPr lang="fr-FR" sz="2400" b="1" dirty="0" smtClean="0">
                <a:solidFill>
                  <a:srgbClr val="FF0000"/>
                </a:solidFill>
              </a:rPr>
              <a:t>ou</a:t>
            </a:r>
            <a:r>
              <a:rPr lang="fr-FR" sz="2400" b="1" dirty="0" smtClean="0"/>
              <a:t> piliers: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b="1" dirty="0" smtClean="0"/>
              <a:t> </a:t>
            </a:r>
            <a:r>
              <a:rPr lang="fr-FR" sz="2400" b="1" dirty="0" smtClean="0"/>
              <a:t>Piliers: Hommes, troupeaux, ressources naturelles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b="1" dirty="0" smtClean="0"/>
              <a:t>Axes: Voies de régulation communautaires: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b="1" dirty="0" smtClean="0"/>
              <a:t>Nécessité de régulation au niveau national (question 4) avant le niveau communautaire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129625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635994" y="0"/>
            <a:ext cx="10421326" cy="1778848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Question 1: Quels sont les principaux axes ou piliers du projet de régulation communautaire sur le pastoralisme et la transhumance en Afrique centrale que vous recommandez ?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35994" y="1778848"/>
            <a:ext cx="10421326" cy="499021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200" b="1" dirty="0" smtClean="0">
                <a:solidFill>
                  <a:srgbClr val="0070C0"/>
                </a:solidFill>
              </a:rPr>
              <a:t>Axes de régulation</a:t>
            </a:r>
          </a:p>
          <a:p>
            <a:pPr>
              <a:lnSpc>
                <a:spcPct val="150000"/>
              </a:lnSpc>
            </a:pPr>
            <a:r>
              <a:rPr lang="fr-FR" sz="2400" b="1" dirty="0"/>
              <a:t> </a:t>
            </a:r>
            <a:r>
              <a:rPr lang="fr-FR" sz="2800" b="1" u="sng" dirty="0"/>
              <a:t>Au niveau national</a:t>
            </a:r>
            <a:r>
              <a:rPr lang="fr-FR" sz="2400" b="1" u="sng" dirty="0"/>
              <a:t> </a:t>
            </a:r>
            <a:r>
              <a:rPr lang="fr-FR" sz="2400" b="1" dirty="0"/>
              <a:t>(question 4):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sz="2400" dirty="0" smtClean="0"/>
              <a:t>Nécessité d’un code pastoral dans chaque pays (infrastructures, mécanismes de gestion des conflits, balisage et sécurisation des couloirs…)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sz="2400" dirty="0" smtClean="0"/>
              <a:t>Réhabilitation des zones de pâturages, des couloirs de transhumance et aires de stationnement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sz="2400" dirty="0" smtClean="0"/>
              <a:t>Renforcement des capacités des acteurs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200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477123" y="148855"/>
            <a:ext cx="10714877" cy="1280890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Question 1: Quels sont les principaux axes ou piliers du projet de régulation communautaire sur le pastoralisme et la transhumance en Afrique centrale que vous recommandez ?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59194" y="1589233"/>
            <a:ext cx="10515600" cy="490478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200" b="1" dirty="0">
                <a:solidFill>
                  <a:srgbClr val="0070C0"/>
                </a:solidFill>
              </a:rPr>
              <a:t>Axes de régulation</a:t>
            </a:r>
          </a:p>
          <a:p>
            <a:pPr>
              <a:lnSpc>
                <a:spcPct val="150000"/>
              </a:lnSpc>
            </a:pPr>
            <a:r>
              <a:rPr lang="fr-FR" sz="2400" b="1" dirty="0"/>
              <a:t> </a:t>
            </a:r>
            <a:r>
              <a:rPr lang="fr-FR" sz="2800" b="1" u="sng" dirty="0"/>
              <a:t>Au niveau régional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sz="2400" dirty="0" smtClean="0"/>
              <a:t>Mise en cohérence des textes réglementaires y compris l’aspect sanitaire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sz="2400" dirty="0" smtClean="0"/>
              <a:t>Définition de mécanismes de régulation communautaires (taille de troupeaux, capacités de charge, etc.)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sz="2400" dirty="0" smtClean="0"/>
              <a:t>Identification, aménagement et sécurisation des couloirs de transhumance transfrontaliers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4130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6400" y="195004"/>
            <a:ext cx="10515600" cy="1325563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Question 2: quels sont les grands principes que le projet de régulation pourrait affirmer et prendre en compte y compris ceux relatives au genre et aux droits humains ? 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6400" y="2048909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/>
              <a:t>Promotion de l’aspect genre en tenant compte des réalités socio-culturelles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Reconnaissance des droits aux éleveurs sur les espaces pastoraux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Respect de l’environnement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Prise de décision participative et inclusive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577195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5008" y="301330"/>
            <a:ext cx="10655595" cy="1325563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QUESTION 3: Quels mécanismes recommandez-vous pour le suivi et la mise en œuvre de la future régulation communautaire ? 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3623" y="2165867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/>
              <a:t>Plateforme régionale d’échanges sur la transhumance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Inscription systématique de la question de la transhumance à l’ordre du jour des instances régionales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974889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6400" y="148856"/>
            <a:ext cx="10515600" cy="1658679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Question 4: Pour les pays concernés par la transhumance transfrontalière, que suggérez-vous comme mesures à prendre dans l’immédiat pour une transhumance apaisée au niveau national, </a:t>
            </a:r>
            <a:r>
              <a:rPr lang="fr-FR" sz="2400" b="1" dirty="0" err="1" smtClean="0"/>
              <a:t>sous-régional</a:t>
            </a:r>
            <a:r>
              <a:rPr lang="fr-FR" sz="2400" b="1" dirty="0" smtClean="0"/>
              <a:t>, régional et  transfrontalier ?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2990" y="2190306"/>
            <a:ext cx="10515600" cy="4146145"/>
          </a:xfrm>
        </p:spPr>
        <p:txBody>
          <a:bodyPr>
            <a:normAutofit/>
          </a:bodyPr>
          <a:lstStyle/>
          <a:p>
            <a:r>
              <a:rPr lang="fr-FR" sz="2400" dirty="0" smtClean="0"/>
              <a:t>Voir question 1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827790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4526" y="2544799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Merci pour votre attention</a:t>
            </a:r>
            <a:endParaRPr lang="fr-F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233430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118</TotalTime>
  <Words>397</Words>
  <Application>Microsoft Office PowerPoint</Application>
  <PresentationFormat>Grand écran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Courier New</vt:lpstr>
      <vt:lpstr>Wingdings</vt:lpstr>
      <vt:lpstr>Wingdings 3</vt:lpstr>
      <vt:lpstr>Brin</vt:lpstr>
      <vt:lpstr>RAPPORT GROUPE II</vt:lpstr>
      <vt:lpstr>Question 1: Quels sont les principaux axes ou piliers du projet de régulation communautaire sur le pastoralisme et la transhumance en Afrique centrale que vous recommandez ?</vt:lpstr>
      <vt:lpstr>Question 1: Quels sont les principaux axes ou piliers du projet de régulation communautaire sur le pastoralisme et la transhumance en Afrique centrale que vous recommandez ?</vt:lpstr>
      <vt:lpstr>Question 1: Quels sont les principaux axes ou piliers du projet de régulation communautaire sur le pastoralisme et la transhumance en Afrique centrale que vous recommandez ?</vt:lpstr>
      <vt:lpstr>Question 2: quels sont les grands principes que le projet de régulation pourrait affirmer et prendre en compte y compris ceux relatives au genre et aux droits humains ? </vt:lpstr>
      <vt:lpstr>QUESTION 3: Quels mécanismes recommandez-vous pour le suivi et la mise en œuvre de la future régulation communautaire ? </vt:lpstr>
      <vt:lpstr>Question 4: Pour les pays concernés par la transhumance transfrontalière, que suggérez-vous comme mesures à prendre dans l’immédiat pour une transhumance apaisée au niveau national, sous-régional, régional et  transfrontalier ?</vt:lpstr>
      <vt:lpstr>Merci pour votre attention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Maguette KAIRE</dc:creator>
  <cp:lastModifiedBy>Maguette KAIRE</cp:lastModifiedBy>
  <cp:revision>13</cp:revision>
  <dcterms:created xsi:type="dcterms:W3CDTF">2019-04-10T23:10:22Z</dcterms:created>
  <dcterms:modified xsi:type="dcterms:W3CDTF">2019-04-11T07:44:05Z</dcterms:modified>
</cp:coreProperties>
</file>