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08"/>
    <p:restoredTop sz="92320"/>
  </p:normalViewPr>
  <p:slideViewPr>
    <p:cSldViewPr snapToGrid="0" snapToObjects="1">
      <p:cViewPr varScale="1">
        <p:scale>
          <a:sx n="101" d="100"/>
          <a:sy n="101" d="100"/>
        </p:scale>
        <p:origin x="4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B403-1C51-9E46-B4EA-B0DF551DCCD7}" type="datetimeFigureOut">
              <a:rPr lang="fr-FR" smtClean="0"/>
              <a:t>11/04/2019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FA68F24A-55D3-4A4B-9BA9-07D95F170C3B}" type="slidenum">
              <a:rPr lang="fr-FR" smtClean="0"/>
              <a:t>‹#›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4734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B403-1C51-9E46-B4EA-B0DF551DCCD7}" type="datetimeFigureOut">
              <a:rPr lang="fr-FR" smtClean="0"/>
              <a:t>11/04/2019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F24A-55D3-4A4B-9BA9-07D95F170C3B}" type="slidenum">
              <a:rPr lang="fr-FR" smtClean="0"/>
              <a:t>‹#›</a:t>
            </a:fld>
            <a:endParaRPr lang="fr-F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2290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B403-1C51-9E46-B4EA-B0DF551DCCD7}" type="datetimeFigureOut">
              <a:rPr lang="fr-FR" smtClean="0"/>
              <a:t>11/04/2019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F24A-55D3-4A4B-9BA9-07D95F170C3B}" type="slidenum">
              <a:rPr lang="fr-FR" smtClean="0"/>
              <a:t>‹#›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432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B403-1C51-9E46-B4EA-B0DF551DCCD7}" type="datetimeFigureOut">
              <a:rPr lang="fr-FR" smtClean="0"/>
              <a:t>11/04/2019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F24A-55D3-4A4B-9BA9-07D95F170C3B}" type="slidenum">
              <a:rPr lang="fr-FR" smtClean="0"/>
              <a:t>‹#›</a:t>
            </a:fld>
            <a:endParaRPr lang="fr-F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040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B403-1C51-9E46-B4EA-B0DF551DCCD7}" type="datetimeFigureOut">
              <a:rPr lang="fr-FR" smtClean="0"/>
              <a:t>11/04/2019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F24A-55D3-4A4B-9BA9-07D95F170C3B}" type="slidenum">
              <a:rPr lang="fr-FR" smtClean="0"/>
              <a:t>‹#›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7597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B403-1C51-9E46-B4EA-B0DF551DCCD7}" type="datetimeFigureOut">
              <a:rPr lang="fr-FR" smtClean="0"/>
              <a:t>11/04/2019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F24A-55D3-4A4B-9BA9-07D95F170C3B}" type="slidenum">
              <a:rPr lang="fr-FR" smtClean="0"/>
              <a:t>‹#›</a:t>
            </a:fld>
            <a:endParaRPr lang="fr-F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2702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B403-1C51-9E46-B4EA-B0DF551DCCD7}" type="datetimeFigureOut">
              <a:rPr lang="fr-FR" smtClean="0"/>
              <a:t>11/04/2019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F24A-55D3-4A4B-9BA9-07D95F170C3B}" type="slidenum">
              <a:rPr lang="fr-FR" smtClean="0"/>
              <a:t>‹#›</a:t>
            </a:fld>
            <a:endParaRPr lang="fr-F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2198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B403-1C51-9E46-B4EA-B0DF551DCCD7}" type="datetimeFigureOut">
              <a:rPr lang="fr-FR" smtClean="0"/>
              <a:t>11/04/2019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F24A-55D3-4A4B-9BA9-07D95F170C3B}" type="slidenum">
              <a:rPr lang="fr-FR" smtClean="0"/>
              <a:t>‹#›</a:t>
            </a:fld>
            <a:endParaRPr lang="fr-F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1529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B403-1C51-9E46-B4EA-B0DF551DCCD7}" type="datetimeFigureOut">
              <a:rPr lang="fr-FR" smtClean="0"/>
              <a:t>11/04/2019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F24A-55D3-4A4B-9BA9-07D95F170C3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9480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6B403-1C51-9E46-B4EA-B0DF551DCCD7}" type="datetimeFigureOut">
              <a:rPr lang="fr-FR" smtClean="0"/>
              <a:t>11/04/2019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F24A-55D3-4A4B-9BA9-07D95F170C3B}" type="slidenum">
              <a:rPr lang="fr-FR" smtClean="0"/>
              <a:t>‹#›</a:t>
            </a:fld>
            <a:endParaRPr lang="fr-F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5877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B56B403-1C51-9E46-B4EA-B0DF551DCCD7}" type="datetimeFigureOut">
              <a:rPr lang="fr-FR" smtClean="0"/>
              <a:t>11/04/2019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8F24A-55D3-4A4B-9BA9-07D95F170C3B}" type="slidenum">
              <a:rPr lang="fr-FR" smtClean="0"/>
              <a:t>‹#›</a:t>
            </a:fld>
            <a:endParaRPr lang="fr-F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3283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6B403-1C51-9E46-B4EA-B0DF551DCCD7}" type="datetimeFigureOut">
              <a:rPr lang="fr-FR" smtClean="0"/>
              <a:t>11/04/2019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A68F24A-55D3-4A4B-9BA9-07D95F170C3B}" type="slidenum">
              <a:rPr lang="fr-FR" smtClean="0"/>
              <a:t>‹#›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8418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373C548-8A2B-874D-B910-152B74D38B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219200"/>
            <a:ext cx="11234057" cy="4572000"/>
          </a:xfrm>
        </p:spPr>
        <p:txBody>
          <a:bodyPr>
            <a:noAutofit/>
          </a:bodyPr>
          <a:lstStyle/>
          <a:p>
            <a:pPr algn="ctr"/>
            <a:r>
              <a:rPr lang="fr-FR" sz="3600" b="1" dirty="0"/>
              <a:t>ATELIER REGIONAL SUR LE PASTORALISME ET LA TRANSHUMANCE EN AFRIQUE CENTRALE</a:t>
            </a: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>(</a:t>
            </a:r>
            <a:r>
              <a:rPr lang="fr-FR" sz="2400" b="1" cap="none" dirty="0"/>
              <a:t>9-11 avril 2019, N’Djaména République du Tchad</a:t>
            </a:r>
            <a:r>
              <a:rPr lang="fr-FR" sz="3600" b="1" cap="none" dirty="0"/>
              <a:t>)</a:t>
            </a:r>
            <a:r>
              <a:rPr lang="fr-FR" sz="3600" cap="none" dirty="0"/>
              <a:t/>
            </a:r>
            <a:br>
              <a:rPr lang="fr-FR" sz="3600" cap="none" dirty="0"/>
            </a:br>
            <a:r>
              <a:rPr lang="fr-FR" sz="3600" dirty="0"/>
              <a:t/>
            </a:r>
            <a:br>
              <a:rPr lang="fr-FR" sz="3600" dirty="0"/>
            </a:br>
            <a:r>
              <a:rPr lang="fr-FR" sz="3600" dirty="0"/>
              <a:t> </a:t>
            </a:r>
            <a:br>
              <a:rPr lang="fr-FR" sz="3600" dirty="0"/>
            </a:br>
            <a:r>
              <a:rPr lang="fr-FR" sz="3600" dirty="0"/>
              <a:t>                    </a:t>
            </a:r>
            <a:r>
              <a:rPr lang="fr-FR" sz="3600" b="1" u="sng" dirty="0"/>
              <a:t>TRAVAUX EN COMMISSION</a:t>
            </a:r>
            <a:br>
              <a:rPr lang="fr-FR" sz="3600" b="1" u="sng" dirty="0"/>
            </a:br>
            <a:r>
              <a:rPr lang="fr-FR" sz="3600" b="1" u="sng" dirty="0"/>
              <a:t/>
            </a:r>
            <a:br>
              <a:rPr lang="fr-FR" sz="3600" b="1" u="sng" dirty="0"/>
            </a:br>
            <a:r>
              <a:rPr lang="fr-FR" sz="3600" b="1" dirty="0"/>
              <a:t>                 GROUPE N°4</a:t>
            </a:r>
            <a:r>
              <a:rPr lang="fr-FR" sz="3600" dirty="0"/>
              <a:t/>
            </a:r>
            <a:br>
              <a:rPr lang="fr-FR" sz="3600" dirty="0"/>
            </a:b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56025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7CD4F30-363B-FA46-B11F-1422F66DE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4327" y="498734"/>
            <a:ext cx="5529944" cy="707574"/>
          </a:xfrm>
        </p:spPr>
        <p:txBody>
          <a:bodyPr>
            <a:noAutofit/>
          </a:bodyPr>
          <a:lstStyle/>
          <a:p>
            <a:r>
              <a:rPr lang="fr-FR" sz="2400" b="1" dirty="0"/>
              <a:t>MEMBRE DE L’ÉQUIPE</a:t>
            </a:r>
            <a:r>
              <a:rPr lang="fr-FR" sz="3600" dirty="0"/>
              <a:t/>
            </a:r>
            <a:br>
              <a:rPr lang="fr-FR" sz="3600" dirty="0"/>
            </a:br>
            <a:endParaRPr lang="fr-FR" sz="3600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xmlns="" id="{FB10B116-46B6-F44A-AAA5-903755A16A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7317240"/>
              </p:ext>
            </p:extLst>
          </p:nvPr>
        </p:nvGraphicFramePr>
        <p:xfrm>
          <a:off x="849086" y="1095493"/>
          <a:ext cx="10286999" cy="36662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5769">
                  <a:extLst>
                    <a:ext uri="{9D8B030D-6E8A-4147-A177-3AD203B41FA5}">
                      <a16:colId xmlns:a16="http://schemas.microsoft.com/office/drawing/2014/main" xmlns="" val="237588369"/>
                    </a:ext>
                  </a:extLst>
                </a:gridCol>
                <a:gridCol w="5156316">
                  <a:extLst>
                    <a:ext uri="{9D8B030D-6E8A-4147-A177-3AD203B41FA5}">
                      <a16:colId xmlns:a16="http://schemas.microsoft.com/office/drawing/2014/main" xmlns="" val="3676406626"/>
                    </a:ext>
                  </a:extLst>
                </a:gridCol>
                <a:gridCol w="2275115">
                  <a:extLst>
                    <a:ext uri="{9D8B030D-6E8A-4147-A177-3AD203B41FA5}">
                      <a16:colId xmlns:a16="http://schemas.microsoft.com/office/drawing/2014/main" xmlns="" val="4182715898"/>
                    </a:ext>
                  </a:extLst>
                </a:gridCol>
                <a:gridCol w="2209799">
                  <a:extLst>
                    <a:ext uri="{9D8B030D-6E8A-4147-A177-3AD203B41FA5}">
                      <a16:colId xmlns:a16="http://schemas.microsoft.com/office/drawing/2014/main" xmlns="" val="3129791237"/>
                    </a:ext>
                  </a:extLst>
                </a:gridCol>
              </a:tblGrid>
              <a:tr h="215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N°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Nom et Prénom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Institution/service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Pays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840641955"/>
                  </a:ext>
                </a:extLst>
              </a:tr>
              <a:tr h="2154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Dr. Pabamé Sougnabé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PASTOR/PPT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Tchad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098332583"/>
                  </a:ext>
                </a:extLst>
              </a:tr>
              <a:tr h="2154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2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Christophe Bouvier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PASTOR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Tchad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821787564"/>
                  </a:ext>
                </a:extLst>
              </a:tr>
              <a:tr h="2154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3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</a:rPr>
                        <a:t>Issaka</a:t>
                      </a:r>
                      <a:r>
                        <a:rPr lang="fr-FR" sz="1400" dirty="0">
                          <a:effectLst/>
                        </a:rPr>
                        <a:t> </a:t>
                      </a:r>
                      <a:r>
                        <a:rPr lang="fr-FR" sz="1400" dirty="0" err="1">
                          <a:effectLst/>
                        </a:rPr>
                        <a:t>Abbo</a:t>
                      </a:r>
                      <a:r>
                        <a:rPr lang="fr-FR" sz="1400" dirty="0">
                          <a:effectLst/>
                        </a:rPr>
                        <a:t> Idriss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IG/MEPA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Tchad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658438972"/>
                  </a:ext>
                </a:extLst>
              </a:tr>
              <a:tr h="2154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4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</a:rPr>
                        <a:t>Mlle </a:t>
                      </a:r>
                      <a:r>
                        <a:rPr lang="fr-FR" sz="1400" dirty="0" err="1">
                          <a:solidFill>
                            <a:schemeClr val="tx1"/>
                          </a:solidFill>
                          <a:effectLst/>
                        </a:rPr>
                        <a:t>Koumatey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400" dirty="0" smtClean="0">
                          <a:solidFill>
                            <a:schemeClr val="tx1"/>
                          </a:solidFill>
                          <a:effectLst/>
                        </a:rPr>
                        <a:t> IREFLOR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MPIEA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Tchad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2879949026"/>
                  </a:ext>
                </a:extLst>
              </a:tr>
              <a:tr h="2154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5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</a:rPr>
                        <a:t>Mme </a:t>
                      </a:r>
                      <a:r>
                        <a:rPr lang="fr-FR" sz="1400" dirty="0" err="1">
                          <a:solidFill>
                            <a:schemeClr val="tx1"/>
                          </a:solidFill>
                          <a:effectLst/>
                        </a:rPr>
                        <a:t>Marabanne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400" dirty="0" err="1">
                          <a:solidFill>
                            <a:schemeClr val="tx1"/>
                          </a:solidFill>
                          <a:effectLst/>
                        </a:rPr>
                        <a:t>Ngar-odjilo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AFST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Tchad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768113626"/>
                  </a:ext>
                </a:extLst>
              </a:tr>
              <a:tr h="2154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6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</a:rPr>
                        <a:t>Énoch </a:t>
                      </a:r>
                      <a:r>
                        <a:rPr lang="fr-FR" sz="1400" dirty="0" err="1">
                          <a:solidFill>
                            <a:schemeClr val="tx1"/>
                          </a:solidFill>
                          <a:effectLst/>
                        </a:rPr>
                        <a:t>Djerane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CTDDH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Tchad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2618720152"/>
                  </a:ext>
                </a:extLst>
              </a:tr>
              <a:tr h="2154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7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Ali </a:t>
                      </a:r>
                      <a:r>
                        <a:rPr lang="fr-FR" sz="1400" dirty="0" err="1">
                          <a:effectLst/>
                        </a:rPr>
                        <a:t>Baigou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CONFINET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Tchad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2621935805"/>
                  </a:ext>
                </a:extLst>
              </a:tr>
              <a:tr h="2154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8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Dr </a:t>
                      </a:r>
                      <a:r>
                        <a:rPr lang="fr-FR" sz="1400" dirty="0" err="1">
                          <a:effectLst/>
                        </a:rPr>
                        <a:t>Hissein</a:t>
                      </a:r>
                      <a:r>
                        <a:rPr lang="fr-FR" sz="1400" dirty="0">
                          <a:effectLst/>
                        </a:rPr>
                        <a:t> Ahmed Moussa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DOPESSP/MEPA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Tchad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598154114"/>
                  </a:ext>
                </a:extLst>
              </a:tr>
              <a:tr h="2154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9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</a:rPr>
                        <a:t>Mahamat</a:t>
                      </a:r>
                      <a:r>
                        <a:rPr lang="fr-FR" sz="1400" dirty="0">
                          <a:effectLst/>
                        </a:rPr>
                        <a:t> </a:t>
                      </a:r>
                      <a:r>
                        <a:rPr lang="fr-FR" sz="1400" dirty="0" err="1">
                          <a:effectLst/>
                        </a:rPr>
                        <a:t>Nour</a:t>
                      </a:r>
                      <a:r>
                        <a:rPr lang="fr-FR" sz="1400" dirty="0">
                          <a:effectLst/>
                        </a:rPr>
                        <a:t> Abdallah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CONFENET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Tchad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619605526"/>
                  </a:ext>
                </a:extLst>
              </a:tr>
              <a:tr h="2154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10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Nadif Ahmed Mohamed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PPT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Tchad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2974885476"/>
                  </a:ext>
                </a:extLst>
              </a:tr>
              <a:tr h="21897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11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</a:rPr>
                        <a:t>Antonio Bonifacio </a:t>
                      </a:r>
                      <a:r>
                        <a:rPr lang="fr-FR" sz="1400" dirty="0" err="1">
                          <a:solidFill>
                            <a:schemeClr val="tx1"/>
                          </a:solidFill>
                          <a:effectLst/>
                        </a:rPr>
                        <a:t>Mba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Ministère Agriculture</a:t>
                      </a: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Guinée Équatorial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701530649"/>
                  </a:ext>
                </a:extLst>
              </a:tr>
              <a:tr h="2154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12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solidFill>
                            <a:schemeClr val="tx1"/>
                          </a:solidFill>
                          <a:effectLst/>
                        </a:rPr>
                        <a:t>Assan</a:t>
                      </a:r>
                      <a:r>
                        <a:rPr lang="fr-FR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400" dirty="0" err="1">
                          <a:solidFill>
                            <a:schemeClr val="tx1"/>
                          </a:solidFill>
                          <a:effectLst/>
                        </a:rPr>
                        <a:t>Gomse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UNESCO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Tchad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3005657878"/>
                  </a:ext>
                </a:extLst>
              </a:tr>
              <a:tr h="2154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13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Haroun Moussa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PASTOR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Tchad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3771109724"/>
                  </a:ext>
                </a:extLst>
              </a:tr>
              <a:tr h="2154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14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</a:rPr>
                        <a:t>Mahamat</a:t>
                      </a:r>
                      <a:r>
                        <a:rPr lang="fr-FR" sz="1400" dirty="0">
                          <a:effectLst/>
                        </a:rPr>
                        <a:t> </a:t>
                      </a:r>
                      <a:r>
                        <a:rPr lang="fr-FR" sz="1400" dirty="0" err="1">
                          <a:effectLst/>
                        </a:rPr>
                        <a:t>Fadoul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MAT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Tchad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2242706866"/>
                  </a:ext>
                </a:extLst>
              </a:tr>
              <a:tr h="2154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15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</a:rPr>
                        <a:t>Adoum</a:t>
                      </a:r>
                      <a:r>
                        <a:rPr lang="fr-FR" sz="1400" dirty="0">
                          <a:effectLst/>
                        </a:rPr>
                        <a:t> </a:t>
                      </a:r>
                      <a:r>
                        <a:rPr lang="fr-FR" sz="1400" dirty="0" err="1">
                          <a:effectLst/>
                        </a:rPr>
                        <a:t>Elefi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MAT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Tchad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125098255"/>
                  </a:ext>
                </a:extLst>
              </a:tr>
              <a:tr h="21545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16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Abdellatif </a:t>
                      </a:r>
                      <a:r>
                        <a:rPr lang="fr-FR" sz="1400" dirty="0" err="1">
                          <a:effectLst/>
                        </a:rPr>
                        <a:t>Awad</a:t>
                      </a:r>
                      <a:r>
                        <a:rPr lang="fr-FR" sz="1400" dirty="0">
                          <a:effectLst/>
                        </a:rPr>
                        <a:t> </a:t>
                      </a:r>
                      <a:r>
                        <a:rPr lang="fr-FR" sz="1400" dirty="0" err="1">
                          <a:effectLst/>
                        </a:rPr>
                        <a:t>Fezzani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MEPA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Tchad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73979309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1287F8B-A496-C246-B6F2-D6712A7E267E}"/>
              </a:ext>
            </a:extLst>
          </p:cNvPr>
          <p:cNvSpPr/>
          <p:nvPr/>
        </p:nvSpPr>
        <p:spPr>
          <a:xfrm>
            <a:off x="849085" y="4896861"/>
            <a:ext cx="996042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spcAft>
                <a:spcPts val="0"/>
              </a:spcAft>
            </a:pPr>
            <a:r>
              <a:rPr lang="fr-FR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Présidium</a:t>
            </a:r>
          </a:p>
          <a:p>
            <a:pPr marL="228600"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Président : Haroun Moussa, Coordonnateur du PASTOR</a:t>
            </a:r>
          </a:p>
          <a:p>
            <a:pPr marL="228600"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Rapporteur : Dr. Pabamé SOUGNABE, AT en appui à la Plateforme Pastorale du Tchad</a:t>
            </a:r>
          </a:p>
        </p:txBody>
      </p:sp>
    </p:spTree>
    <p:extLst>
      <p:ext uri="{BB962C8B-B14F-4D97-AF65-F5344CB8AC3E}">
        <p14:creationId xmlns:p14="http://schemas.microsoft.com/office/powerpoint/2010/main" val="1233528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A807104-278D-6A44-A172-2990D5382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505" y="365126"/>
            <a:ext cx="12224084" cy="984704"/>
          </a:xfrm>
        </p:spPr>
        <p:txBody>
          <a:bodyPr>
            <a:normAutofit/>
          </a:bodyPr>
          <a:lstStyle/>
          <a:p>
            <a:pPr algn="ctr"/>
            <a:r>
              <a:rPr lang="fr-FR" sz="2400" b="1" dirty="0"/>
              <a:t>axes du projet de régulation communautaire sur le pastoralisme et la transhumance en </a:t>
            </a:r>
            <a:r>
              <a:rPr lang="fr-FR" sz="2400" b="1" dirty="0" smtClean="0"/>
              <a:t>A</a:t>
            </a:r>
            <a:r>
              <a:rPr lang="fr-FR" b="1" dirty="0" smtClean="0"/>
              <a:t>C 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0CD84B24-6DA3-874F-B70A-9E69F817F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505" y="2152197"/>
            <a:ext cx="11368124" cy="3791404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fr-FR" sz="2800" dirty="0"/>
              <a:t>Production de connaissances sur le pastoralisme et la transhumance transfrontalière en Afrique Centrale ;</a:t>
            </a:r>
          </a:p>
          <a:p>
            <a:pPr lvl="1"/>
            <a:r>
              <a:rPr lang="fr-FR" sz="2800" dirty="0"/>
              <a:t>Sécurité et contrôle du pastoralisme et de la transhumance transfrontalière en Afrique Centrale ;</a:t>
            </a:r>
          </a:p>
          <a:p>
            <a:pPr lvl="1"/>
            <a:r>
              <a:rPr lang="fr-FR" sz="2800" dirty="0"/>
              <a:t>Élaboration des cadres juridiques et réglementaires pour une transhumance apaisée en Afrique Centrale ;</a:t>
            </a:r>
          </a:p>
          <a:p>
            <a:pPr lvl="1"/>
            <a:r>
              <a:rPr lang="fr-FR" sz="2800" dirty="0"/>
              <a:t>Appui à la filière (ou commerce) du secteur pastoral et produits d’origine animale en AC</a:t>
            </a:r>
          </a:p>
          <a:p>
            <a:pPr lvl="1"/>
            <a:r>
              <a:rPr lang="fr-FR" sz="2800" dirty="0"/>
              <a:t>Gestion des espaces pour une transhumance apaisée en Afrique Centrale.</a:t>
            </a:r>
          </a:p>
        </p:txBody>
      </p:sp>
    </p:spTree>
    <p:extLst>
      <p:ext uri="{BB962C8B-B14F-4D97-AF65-F5344CB8AC3E}">
        <p14:creationId xmlns:p14="http://schemas.microsoft.com/office/powerpoint/2010/main" val="815594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A8F5147-3EC4-5541-8D22-16BA6ADAE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07383"/>
            <a:ext cx="11353800" cy="603704"/>
          </a:xfrm>
        </p:spPr>
        <p:txBody>
          <a:bodyPr>
            <a:normAutofit/>
          </a:bodyPr>
          <a:lstStyle/>
          <a:p>
            <a:pPr algn="ctr"/>
            <a:r>
              <a:rPr lang="fr-FR" sz="2400" b="1" dirty="0"/>
              <a:t>Les grands principes transversaux aux axes</a:t>
            </a:r>
            <a:endParaRPr lang="fr-FR" sz="2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F9613410-9432-4047-B3BA-9EAF7178BF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3496"/>
            <a:ext cx="10515600" cy="3777915"/>
          </a:xfrm>
        </p:spPr>
        <p:txBody>
          <a:bodyPr>
            <a:normAutofit/>
          </a:bodyPr>
          <a:lstStyle/>
          <a:p>
            <a:pPr lvl="1"/>
            <a:r>
              <a:rPr lang="fr-FR" sz="2600" dirty="0"/>
              <a:t>Bonne gouvernance </a:t>
            </a:r>
            <a:r>
              <a:rPr lang="fr-FR" sz="2600" dirty="0" smtClean="0"/>
              <a:t>économique, sociale </a:t>
            </a:r>
            <a:r>
              <a:rPr lang="fr-FR" sz="2600" dirty="0"/>
              <a:t>et environnementale ;</a:t>
            </a:r>
          </a:p>
          <a:p>
            <a:pPr lvl="1"/>
            <a:r>
              <a:rPr lang="fr-FR" sz="2600" dirty="0"/>
              <a:t>Protection de droit de l’homme;</a:t>
            </a:r>
          </a:p>
          <a:p>
            <a:pPr lvl="1"/>
            <a:r>
              <a:rPr lang="fr-FR" sz="2600" dirty="0"/>
              <a:t>Respect de l’équité sociale (genre).</a:t>
            </a:r>
          </a:p>
          <a:p>
            <a:pPr lvl="1"/>
            <a:r>
              <a:rPr lang="fr-FR" sz="2600" dirty="0"/>
              <a:t>Intégration </a:t>
            </a:r>
            <a:r>
              <a:rPr lang="fr-FR" sz="2600" dirty="0" err="1"/>
              <a:t>sous-régionale</a:t>
            </a:r>
            <a:r>
              <a:rPr lang="fr-FR" sz="2600" dirty="0"/>
              <a:t> ;</a:t>
            </a:r>
          </a:p>
          <a:p>
            <a:pPr lvl="1"/>
            <a:r>
              <a:rPr lang="fr-FR" sz="2600" dirty="0"/>
              <a:t>Libre circulation des hommes et des biens en AC</a:t>
            </a:r>
          </a:p>
          <a:p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196417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921C66A-65D4-4C43-BC20-CAD52CC49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sz="2700" b="1" dirty="0"/>
              <a:t>Mécanismes de suivi et de mise en œuvre de la régulation communautaire proposée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594ACB5-9413-CF4A-BA29-DC702B889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2287875"/>
            <a:ext cx="10401711" cy="3450613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r>
              <a:rPr lang="fr-FR" sz="2400" dirty="0"/>
              <a:t>Instance politique décisionnelle : rencontre des chefs d’Etat ;</a:t>
            </a:r>
          </a:p>
          <a:p>
            <a:pPr lvl="1">
              <a:lnSpc>
                <a:spcPct val="150000"/>
              </a:lnSpc>
            </a:pPr>
            <a:r>
              <a:rPr lang="fr-FR" sz="2400" dirty="0"/>
              <a:t>Instance de Suivi et d’Alerte : Plateforme Régionale de concertation et de dialogue rattachée à la CEEAC;</a:t>
            </a:r>
          </a:p>
          <a:p>
            <a:pPr lvl="1">
              <a:lnSpc>
                <a:spcPct val="150000"/>
              </a:lnSpc>
            </a:pPr>
            <a:r>
              <a:rPr lang="fr-FR" sz="2400" dirty="0"/>
              <a:t>Instance opérationnelle de mise en œuvre : CEEAC/Etats</a:t>
            </a:r>
          </a:p>
          <a:p>
            <a:pPr>
              <a:lnSpc>
                <a:spcPct val="150000"/>
              </a:lnSpc>
            </a:pP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70237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320A749-EDA9-7146-94C8-32B117DF5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453" y="804519"/>
            <a:ext cx="11638547" cy="1049235"/>
          </a:xfrm>
        </p:spPr>
        <p:txBody>
          <a:bodyPr>
            <a:normAutofit/>
          </a:bodyPr>
          <a:lstStyle/>
          <a:p>
            <a:pPr algn="ctr"/>
            <a:r>
              <a:rPr lang="fr-FR" sz="2400" b="1" dirty="0"/>
              <a:t>Les actions immédiates à prendre pour une transhumance apaisée</a:t>
            </a:r>
            <a:r>
              <a:rPr lang="fr-FR" sz="2400" dirty="0"/>
              <a:t> </a:t>
            </a:r>
            <a:r>
              <a:rPr lang="fr-FR" sz="2400" dirty="0" smtClean="0"/>
              <a:t> (1/2)</a:t>
            </a:r>
            <a:endParaRPr lang="fr-FR" sz="2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849CE0EE-E4B9-1B48-A509-632003C9C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8101" y="2057400"/>
            <a:ext cx="9770182" cy="4029076"/>
          </a:xfrm>
        </p:spPr>
        <p:txBody>
          <a:bodyPr>
            <a:normAutofit fontScale="55000" lnSpcReduction="20000"/>
          </a:bodyPr>
          <a:lstStyle/>
          <a:p>
            <a:pPr marL="0" lvl="0" indent="0">
              <a:buNone/>
            </a:pPr>
            <a:r>
              <a:rPr lang="fr-FR" sz="4400" b="1" dirty="0"/>
              <a:t>Au niveau </a:t>
            </a:r>
            <a:r>
              <a:rPr lang="fr-FR" sz="4400" b="1" dirty="0" smtClean="0"/>
              <a:t>national</a:t>
            </a:r>
            <a:endParaRPr lang="fr-FR" sz="4400" dirty="0" smtClean="0"/>
          </a:p>
          <a:p>
            <a:pPr lvl="0"/>
            <a:r>
              <a:rPr lang="fr-FR" sz="4400" dirty="0" smtClean="0"/>
              <a:t>Application des textes existants (passeport de bétail et Certificat de transhumance) ;</a:t>
            </a:r>
          </a:p>
          <a:p>
            <a:pPr lvl="0"/>
            <a:r>
              <a:rPr lang="fr-FR" sz="4400" dirty="0" smtClean="0"/>
              <a:t>Accélérer à l’élaboration/adaptation  des textes ;</a:t>
            </a:r>
          </a:p>
          <a:p>
            <a:pPr lvl="0"/>
            <a:r>
              <a:rPr lang="fr-FR" sz="4400" dirty="0" smtClean="0"/>
              <a:t>Identifier les problèmes de la transhumance transfrontalière ;</a:t>
            </a:r>
          </a:p>
          <a:p>
            <a:pPr lvl="0"/>
            <a:r>
              <a:rPr lang="fr-FR" sz="4400" dirty="0" smtClean="0"/>
              <a:t>réaliser des actions en faveur d’une bonne cohabitation pacifique ;</a:t>
            </a:r>
          </a:p>
          <a:p>
            <a:pPr lvl="0"/>
            <a:r>
              <a:rPr lang="fr-FR" sz="4400" dirty="0" smtClean="0"/>
              <a:t>Appuyer et renforcer les cadres de médiation et de gestion des conflits</a:t>
            </a:r>
          </a:p>
          <a:p>
            <a:pPr lvl="0"/>
            <a:r>
              <a:rPr lang="fr-FR" sz="4400" dirty="0" smtClean="0"/>
              <a:t>Affirmer la présence de l’Etat dans les zones frontalières</a:t>
            </a:r>
            <a:endParaRPr lang="fr-FR" sz="4400" dirty="0" smtClean="0"/>
          </a:p>
        </p:txBody>
      </p:sp>
    </p:spTree>
    <p:extLst>
      <p:ext uri="{BB962C8B-B14F-4D97-AF65-F5344CB8AC3E}">
        <p14:creationId xmlns:p14="http://schemas.microsoft.com/office/powerpoint/2010/main" val="167954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320A749-EDA9-7146-94C8-32B117DF5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453" y="804519"/>
            <a:ext cx="11638547" cy="1049235"/>
          </a:xfrm>
        </p:spPr>
        <p:txBody>
          <a:bodyPr>
            <a:normAutofit/>
          </a:bodyPr>
          <a:lstStyle/>
          <a:p>
            <a:pPr algn="ctr"/>
            <a:r>
              <a:rPr lang="fr-FR" sz="2400" b="1" dirty="0"/>
              <a:t>Les actions immédiates à prendre pour une transhumance apaisée</a:t>
            </a:r>
            <a:r>
              <a:rPr lang="fr-FR" sz="2400" dirty="0"/>
              <a:t> </a:t>
            </a:r>
            <a:r>
              <a:rPr lang="fr-FR" sz="2400" dirty="0" smtClean="0"/>
              <a:t>(2/2)</a:t>
            </a:r>
            <a:endParaRPr lang="fr-FR" sz="2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849CE0EE-E4B9-1B48-A509-632003C9C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4300" y="2006600"/>
            <a:ext cx="9693982" cy="407987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fr-FR" b="1" dirty="0" smtClean="0"/>
              <a:t>Au </a:t>
            </a:r>
            <a:r>
              <a:rPr lang="fr-FR" b="1" dirty="0"/>
              <a:t>niveau régional</a:t>
            </a:r>
            <a:endParaRPr lang="fr-FR" dirty="0"/>
          </a:p>
          <a:p>
            <a:r>
              <a:rPr lang="fr-FR" dirty="0"/>
              <a:t>Mettre en place une force mixte pour sécuriser les frontières (Tchad-RCA et RDC) ;</a:t>
            </a:r>
          </a:p>
          <a:p>
            <a:r>
              <a:rPr lang="fr-FR" dirty="0" smtClean="0"/>
              <a:t> </a:t>
            </a:r>
            <a:r>
              <a:rPr lang="fr-FR" dirty="0"/>
              <a:t>Créer un cadre de Concertation (Plateforme) multi-acteur et </a:t>
            </a:r>
            <a:r>
              <a:rPr lang="fr-FR" dirty="0" err="1"/>
              <a:t>multi-sectoriel</a:t>
            </a:r>
            <a:r>
              <a:rPr lang="fr-FR" dirty="0"/>
              <a:t> au niveau de la sous-région (CEEAC</a:t>
            </a:r>
            <a:r>
              <a:rPr lang="fr-FR" dirty="0" smtClean="0"/>
              <a:t>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7185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{4CD2CCEC-3BC7-184E-A4BF-5F3061AAFF95}tf10001119</Template>
  <TotalTime>397</TotalTime>
  <Words>221</Words>
  <Application>Microsoft Macintosh PowerPoint</Application>
  <PresentationFormat>Grand écran</PresentationFormat>
  <Paragraphs>101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Calibri</vt:lpstr>
      <vt:lpstr>Gill Sans MT</vt:lpstr>
      <vt:lpstr>Times New Roman</vt:lpstr>
      <vt:lpstr>Arial</vt:lpstr>
      <vt:lpstr>Galerie</vt:lpstr>
      <vt:lpstr>ATELIER REGIONAL SUR LE PASTORALISME ET LA TRANSHUMANCE EN AFRIQUE CENTRALE (9-11 avril 2019, N’Djaména République du Tchad)                        TRAVAUX EN COMMISSION                   GROUPE N°4 </vt:lpstr>
      <vt:lpstr>MEMBRE DE L’ÉQUIPE </vt:lpstr>
      <vt:lpstr>axes du projet de régulation communautaire sur le pastoralisme et la transhumance en AC </vt:lpstr>
      <vt:lpstr>Les grands principes transversaux aux axes</vt:lpstr>
      <vt:lpstr>Mécanismes de suivi et de mise en œuvre de la régulation communautaire proposée </vt:lpstr>
      <vt:lpstr>Les actions immédiates à prendre pour une transhumance apaisée  (1/2)</vt:lpstr>
      <vt:lpstr>Les actions immédiates à prendre pour une transhumance apaisée (2/2)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Pabamé SOUGNABE</dc:creator>
  <cp:lastModifiedBy>Utilisateur de Microsoft Office</cp:lastModifiedBy>
  <cp:revision>6</cp:revision>
  <dcterms:created xsi:type="dcterms:W3CDTF">2019-04-10T20:10:50Z</dcterms:created>
  <dcterms:modified xsi:type="dcterms:W3CDTF">2019-04-11T08:26:03Z</dcterms:modified>
</cp:coreProperties>
</file>